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tiff" ContentType="image/tiff"/>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51"/>
  </p:notesMasterIdLst>
  <p:sldIdLst>
    <p:sldId id="256" r:id="rId2"/>
    <p:sldId id="257" r:id="rId3"/>
    <p:sldId id="306" r:id="rId4"/>
    <p:sldId id="337" r:id="rId5"/>
    <p:sldId id="338" r:id="rId6"/>
    <p:sldId id="339" r:id="rId7"/>
    <p:sldId id="340" r:id="rId8"/>
    <p:sldId id="341" r:id="rId9"/>
    <p:sldId id="402" r:id="rId10"/>
    <p:sldId id="403" r:id="rId11"/>
    <p:sldId id="389" r:id="rId12"/>
    <p:sldId id="368" r:id="rId13"/>
    <p:sldId id="390" r:id="rId14"/>
    <p:sldId id="370" r:id="rId15"/>
    <p:sldId id="371" r:id="rId16"/>
    <p:sldId id="404" r:id="rId17"/>
    <p:sldId id="387" r:id="rId18"/>
    <p:sldId id="388" r:id="rId19"/>
    <p:sldId id="391" r:id="rId20"/>
    <p:sldId id="392" r:id="rId21"/>
    <p:sldId id="393" r:id="rId22"/>
    <p:sldId id="396" r:id="rId23"/>
    <p:sldId id="397" r:id="rId24"/>
    <p:sldId id="398" r:id="rId25"/>
    <p:sldId id="399" r:id="rId26"/>
    <p:sldId id="343" r:id="rId27"/>
    <p:sldId id="344" r:id="rId28"/>
    <p:sldId id="347" r:id="rId29"/>
    <p:sldId id="348" r:id="rId30"/>
    <p:sldId id="350" r:id="rId31"/>
    <p:sldId id="352" r:id="rId32"/>
    <p:sldId id="353" r:id="rId33"/>
    <p:sldId id="373" r:id="rId34"/>
    <p:sldId id="374" r:id="rId35"/>
    <p:sldId id="354" r:id="rId36"/>
    <p:sldId id="355" r:id="rId37"/>
    <p:sldId id="375" r:id="rId38"/>
    <p:sldId id="407" r:id="rId39"/>
    <p:sldId id="357" r:id="rId40"/>
    <p:sldId id="378" r:id="rId41"/>
    <p:sldId id="379" r:id="rId42"/>
    <p:sldId id="408" r:id="rId43"/>
    <p:sldId id="381" r:id="rId44"/>
    <p:sldId id="384" r:id="rId45"/>
    <p:sldId id="405" r:id="rId46"/>
    <p:sldId id="406" r:id="rId47"/>
    <p:sldId id="366" r:id="rId48"/>
    <p:sldId id="367" r:id="rId49"/>
    <p:sldId id="409"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63" autoAdjust="0"/>
    <p:restoredTop sz="94660"/>
  </p:normalViewPr>
  <p:slideViewPr>
    <p:cSldViewPr>
      <p:cViewPr varScale="1">
        <p:scale>
          <a:sx n="45" d="100"/>
          <a:sy n="45" d="100"/>
        </p:scale>
        <p:origin x="-123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8"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ustomXml" Target="../customXml/item1.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359AFF-7559-4FE1-96DD-E235A8768820}" type="datetimeFigureOut">
              <a:rPr lang="en-US" smtClean="0"/>
              <a:pPr/>
              <a:t>6/13/2009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027370-79ED-4F46-B1FE-B5E0A21E85D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026"/>
          <p:cNvSpPr>
            <a:spLocks noGrp="1" noChangeArrowheads="1"/>
          </p:cNvSpPr>
          <p:nvPr>
            <p:ph type="hdr" sz="quarter"/>
          </p:nvPr>
        </p:nvSpPr>
        <p:spPr>
          <a:noFill/>
        </p:spPr>
        <p:txBody>
          <a:bodyPr/>
          <a:lstStyle/>
          <a:p>
            <a:r>
              <a:rPr lang="en-US" smtClean="0"/>
              <a:t>SharePoint Connections</a:t>
            </a:r>
          </a:p>
        </p:txBody>
      </p:sp>
      <p:sp>
        <p:nvSpPr>
          <p:cNvPr id="54275" name="Rectangle 1030"/>
          <p:cNvSpPr>
            <a:spLocks noGrp="1" noChangeArrowheads="1"/>
          </p:cNvSpPr>
          <p:nvPr>
            <p:ph type="ftr" sz="quarter" idx="4"/>
          </p:nvPr>
        </p:nvSpPr>
        <p:spPr>
          <a:noFill/>
        </p:spPr>
        <p:txBody>
          <a:bodyPr/>
          <a:lstStyle/>
          <a:p>
            <a:r>
              <a:rPr lang="en-US" smtClean="0"/>
              <a:t>Updates will be available at http://www.devconnections.com/updates/LasVegas_Fall08/Windows</a:t>
            </a:r>
          </a:p>
        </p:txBody>
      </p:sp>
      <p:sp>
        <p:nvSpPr>
          <p:cNvPr id="54276" name="Rectangle 1031"/>
          <p:cNvSpPr>
            <a:spLocks noGrp="1" noChangeArrowheads="1"/>
          </p:cNvSpPr>
          <p:nvPr>
            <p:ph type="sldNum" sz="quarter" idx="5"/>
          </p:nvPr>
        </p:nvSpPr>
        <p:spPr>
          <a:noFill/>
        </p:spPr>
        <p:txBody>
          <a:bodyPr/>
          <a:lstStyle/>
          <a:p>
            <a:fld id="{2DF9DD71-2643-4439-AC7D-F633E09FF949}" type="slidenum">
              <a:rPr lang="en-US" smtClean="0"/>
              <a:pPr/>
              <a:t>1</a:t>
            </a:fld>
            <a:endParaRPr lang="en-US" smtClean="0"/>
          </a:p>
        </p:txBody>
      </p:sp>
      <p:sp>
        <p:nvSpPr>
          <p:cNvPr id="54277" name="Rectangle 2"/>
          <p:cNvSpPr>
            <a:spLocks noGrp="1" noRot="1" noChangeAspect="1" noChangeArrowheads="1" noTextEdit="1"/>
          </p:cNvSpPr>
          <p:nvPr>
            <p:ph type="sldImg"/>
          </p:nvPr>
        </p:nvSpPr>
        <p:spPr>
          <a:ln/>
        </p:spPr>
      </p:sp>
      <p:sp>
        <p:nvSpPr>
          <p:cNvPr id="5427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0CAB4B-CC88-4372-8734-C80616DB8673}"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F3935DEC-E87C-490D-8A01-606C3E624DF7}" type="slidenum">
              <a:rPr lang="en-US" smtClean="0"/>
              <a:pPr/>
              <a:t>4</a:t>
            </a:fld>
            <a:endParaRPr lang="en-US" smtClean="0"/>
          </a:p>
        </p:txBody>
      </p:sp>
      <p:sp>
        <p:nvSpPr>
          <p:cNvPr id="43011" name="Shape 3"/>
          <p:cNvSpPr txBox="1">
            <a:spLocks noGrp="1" noChangeArrowheads="1"/>
          </p:cNvSpPr>
          <p:nvPr/>
        </p:nvSpPr>
        <p:spPr bwMode="auto">
          <a:xfrm>
            <a:off x="3884613" y="8685213"/>
            <a:ext cx="2971800" cy="457200"/>
          </a:xfrm>
          <a:prstGeom prst="rect">
            <a:avLst/>
          </a:prstGeom>
          <a:noFill/>
          <a:ln w="9525" algn="ctr">
            <a:noFill/>
            <a:miter lim="800000"/>
            <a:headEnd/>
            <a:tailEnd/>
          </a:ln>
        </p:spPr>
        <p:txBody>
          <a:bodyPr anchor="b"/>
          <a:lstStyle/>
          <a:p>
            <a:pPr algn="r"/>
            <a:fld id="{513E1971-7207-47A1-85FC-7D26C7FFAD61}" type="slidenum">
              <a:rPr lang="en-GB" sz="900" b="1">
                <a:latin typeface="Verdana" pitchFamily="34" charset="0"/>
              </a:rPr>
              <a:pPr algn="r"/>
              <a:t>4</a:t>
            </a:fld>
            <a:endParaRPr lang="en-US" sz="900" b="1">
              <a:latin typeface="Verdana" pitchFamily="34" charset="0"/>
            </a:endParaRPr>
          </a:p>
        </p:txBody>
      </p:sp>
      <p:sp>
        <p:nvSpPr>
          <p:cNvPr id="43012" name="Rectangle 111617"/>
          <p:cNvSpPr>
            <a:spLocks noGrp="1" noRot="1" noChangeAspect="1" noChangeArrowheads="1" noTextEdit="1"/>
          </p:cNvSpPr>
          <p:nvPr>
            <p:ph type="sldImg"/>
          </p:nvPr>
        </p:nvSpPr>
        <p:spPr>
          <a:ln cap="flat" algn="ctr">
            <a:headEnd type="none" w="med" len="med"/>
            <a:tailEnd type="none" w="med" len="med"/>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F3935DEC-E87C-490D-8A01-606C3E624DF7}" type="slidenum">
              <a:rPr lang="en-US" smtClean="0"/>
              <a:pPr/>
              <a:t>9</a:t>
            </a:fld>
            <a:endParaRPr lang="en-US" smtClean="0"/>
          </a:p>
        </p:txBody>
      </p:sp>
      <p:sp>
        <p:nvSpPr>
          <p:cNvPr id="43011" name="Shape 3"/>
          <p:cNvSpPr txBox="1">
            <a:spLocks noGrp="1" noChangeArrowheads="1"/>
          </p:cNvSpPr>
          <p:nvPr/>
        </p:nvSpPr>
        <p:spPr bwMode="auto">
          <a:xfrm>
            <a:off x="3884613" y="8685213"/>
            <a:ext cx="2971800" cy="457200"/>
          </a:xfrm>
          <a:prstGeom prst="rect">
            <a:avLst/>
          </a:prstGeom>
          <a:noFill/>
          <a:ln w="9525" algn="ctr">
            <a:noFill/>
            <a:miter lim="800000"/>
            <a:headEnd/>
            <a:tailEnd/>
          </a:ln>
        </p:spPr>
        <p:txBody>
          <a:bodyPr anchor="b"/>
          <a:lstStyle/>
          <a:p>
            <a:pPr algn="r"/>
            <a:fld id="{513E1971-7207-47A1-85FC-7D26C7FFAD61}" type="slidenum">
              <a:rPr lang="en-GB" sz="900" b="1">
                <a:latin typeface="Verdana" pitchFamily="34" charset="0"/>
              </a:rPr>
              <a:pPr algn="r"/>
              <a:t>9</a:t>
            </a:fld>
            <a:endParaRPr lang="en-US" sz="900" b="1">
              <a:latin typeface="Verdana" pitchFamily="34" charset="0"/>
            </a:endParaRPr>
          </a:p>
        </p:txBody>
      </p:sp>
      <p:sp>
        <p:nvSpPr>
          <p:cNvPr id="43012" name="Rectangle 111617"/>
          <p:cNvSpPr>
            <a:spLocks noGrp="1" noRot="1" noChangeAspect="1" noChangeArrowheads="1" noTextEdit="1"/>
          </p:cNvSpPr>
          <p:nvPr>
            <p:ph type="sldImg"/>
          </p:nvPr>
        </p:nvSpPr>
        <p:spPr>
          <a:ln cap="flat" algn="ctr">
            <a:headEnd type="none" w="med" len="med"/>
            <a:tailEnd type="none" w="med" len="med"/>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F3935DEC-E87C-490D-8A01-606C3E624DF7}" type="slidenum">
              <a:rPr lang="en-US" smtClean="0"/>
              <a:pPr/>
              <a:t>16</a:t>
            </a:fld>
            <a:endParaRPr lang="en-US" smtClean="0"/>
          </a:p>
        </p:txBody>
      </p:sp>
      <p:sp>
        <p:nvSpPr>
          <p:cNvPr id="43011" name="Shape 3"/>
          <p:cNvSpPr txBox="1">
            <a:spLocks noGrp="1" noChangeArrowheads="1"/>
          </p:cNvSpPr>
          <p:nvPr/>
        </p:nvSpPr>
        <p:spPr bwMode="auto">
          <a:xfrm>
            <a:off x="3884613" y="8685213"/>
            <a:ext cx="2971800" cy="457200"/>
          </a:xfrm>
          <a:prstGeom prst="rect">
            <a:avLst/>
          </a:prstGeom>
          <a:noFill/>
          <a:ln w="9525" algn="ctr">
            <a:noFill/>
            <a:miter lim="800000"/>
            <a:headEnd/>
            <a:tailEnd/>
          </a:ln>
        </p:spPr>
        <p:txBody>
          <a:bodyPr anchor="b"/>
          <a:lstStyle/>
          <a:p>
            <a:pPr algn="r"/>
            <a:fld id="{513E1971-7207-47A1-85FC-7D26C7FFAD61}" type="slidenum">
              <a:rPr lang="en-GB" sz="900" b="1">
                <a:latin typeface="Verdana" pitchFamily="34" charset="0"/>
              </a:rPr>
              <a:pPr algn="r"/>
              <a:t>16</a:t>
            </a:fld>
            <a:endParaRPr lang="en-US" sz="900" b="1">
              <a:latin typeface="Verdana" pitchFamily="34" charset="0"/>
            </a:endParaRPr>
          </a:p>
        </p:txBody>
      </p:sp>
      <p:sp>
        <p:nvSpPr>
          <p:cNvPr id="43012" name="Rectangle 111617"/>
          <p:cNvSpPr>
            <a:spLocks noGrp="1" noRot="1" noChangeAspect="1" noChangeArrowheads="1" noTextEdit="1"/>
          </p:cNvSpPr>
          <p:nvPr>
            <p:ph type="sldImg"/>
          </p:nvPr>
        </p:nvSpPr>
        <p:spPr>
          <a:ln cap="flat" algn="ctr">
            <a:headEnd type="none" w="med" len="med"/>
            <a:tailEnd type="none" w="med" len="med"/>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F3935DEC-E87C-490D-8A01-606C3E624DF7}" type="slidenum">
              <a:rPr lang="en-US" smtClean="0"/>
              <a:pPr/>
              <a:t>19</a:t>
            </a:fld>
            <a:endParaRPr lang="en-US" smtClean="0"/>
          </a:p>
        </p:txBody>
      </p:sp>
      <p:sp>
        <p:nvSpPr>
          <p:cNvPr id="43011" name="Shape 3"/>
          <p:cNvSpPr txBox="1">
            <a:spLocks noGrp="1" noChangeArrowheads="1"/>
          </p:cNvSpPr>
          <p:nvPr/>
        </p:nvSpPr>
        <p:spPr bwMode="auto">
          <a:xfrm>
            <a:off x="3884613" y="8685213"/>
            <a:ext cx="2971800" cy="457200"/>
          </a:xfrm>
          <a:prstGeom prst="rect">
            <a:avLst/>
          </a:prstGeom>
          <a:noFill/>
          <a:ln w="9525" algn="ctr">
            <a:noFill/>
            <a:miter lim="800000"/>
            <a:headEnd/>
            <a:tailEnd/>
          </a:ln>
        </p:spPr>
        <p:txBody>
          <a:bodyPr anchor="b"/>
          <a:lstStyle/>
          <a:p>
            <a:pPr algn="r"/>
            <a:fld id="{513E1971-7207-47A1-85FC-7D26C7FFAD61}" type="slidenum">
              <a:rPr lang="en-GB" sz="900" b="1">
                <a:latin typeface="Verdana" pitchFamily="34" charset="0"/>
              </a:rPr>
              <a:pPr algn="r"/>
              <a:t>19</a:t>
            </a:fld>
            <a:endParaRPr lang="en-US" sz="900" b="1">
              <a:latin typeface="Verdana" pitchFamily="34" charset="0"/>
            </a:endParaRPr>
          </a:p>
        </p:txBody>
      </p:sp>
      <p:sp>
        <p:nvSpPr>
          <p:cNvPr id="43012" name="Rectangle 111617"/>
          <p:cNvSpPr>
            <a:spLocks noGrp="1" noRot="1" noChangeAspect="1" noChangeArrowheads="1" noTextEdit="1"/>
          </p:cNvSpPr>
          <p:nvPr>
            <p:ph type="sldImg"/>
          </p:nvPr>
        </p:nvSpPr>
        <p:spPr>
          <a:ln cap="flat" algn="ctr">
            <a:headEnd type="none" w="med" len="med"/>
            <a:tailEnd type="none" w="med" len="med"/>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endParaRPr lang="en-US" smtClean="0"/>
          </a:p>
        </p:txBody>
      </p:sp>
      <p:sp>
        <p:nvSpPr>
          <p:cNvPr id="49156" name="Header Placeholder 3"/>
          <p:cNvSpPr>
            <a:spLocks noGrp="1"/>
          </p:cNvSpPr>
          <p:nvPr>
            <p:ph type="hdr" sz="quarter"/>
          </p:nvPr>
        </p:nvSpPr>
        <p:spPr>
          <a:noFill/>
        </p:spPr>
        <p:txBody>
          <a:bodyPr/>
          <a:lstStyle/>
          <a:p>
            <a:endParaRPr lang="en-US" smtClean="0"/>
          </a:p>
        </p:txBody>
      </p:sp>
      <p:sp>
        <p:nvSpPr>
          <p:cNvPr id="49157" name="Date Placeholder 4"/>
          <p:cNvSpPr>
            <a:spLocks noGrp="1"/>
          </p:cNvSpPr>
          <p:nvPr>
            <p:ph type="dt" sz="quarter" idx="1"/>
          </p:nvPr>
        </p:nvSpPr>
        <p:spPr>
          <a:noFill/>
        </p:spPr>
        <p:txBody>
          <a:bodyPr/>
          <a:lstStyle/>
          <a:p>
            <a:fld id="{1D0A3A86-2ED1-41FA-863F-016C0B4DC6E3}" type="datetime8">
              <a:rPr lang="en-US" smtClean="0"/>
              <a:pPr/>
              <a:t>6/13/2009 7:42 PM</a:t>
            </a:fld>
            <a:endParaRPr lang="en-US" smtClean="0"/>
          </a:p>
        </p:txBody>
      </p:sp>
      <p:sp>
        <p:nvSpPr>
          <p:cNvPr id="49158" name="Footer Placeholder 5"/>
          <p:cNvSpPr>
            <a:spLocks noGrp="1"/>
          </p:cNvSpPr>
          <p:nvPr>
            <p:ph type="ftr" sz="quarter" idx="4"/>
          </p:nvPr>
        </p:nvSpPr>
        <p:spPr>
          <a:noFill/>
        </p:spPr>
        <p:txBody>
          <a:bodyPr/>
          <a:lstStyle/>
          <a:p>
            <a:r>
              <a:rPr lang="en-US" smtClean="0"/>
              <a:t>© 2007 Microsoft Corporation. All rights reserved. Microsoft, Windows, Windows Vista and other product names are or may be registered trademarks and/or trademarks in the U.S. and/or other countries.</a:t>
            </a:r>
          </a:p>
          <a:p>
            <a:r>
              <a:rPr lang="en-US" smtClean="0"/>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br>
            <a:r>
              <a:rPr lang="en-US" smtClean="0"/>
              <a:t>MICROSOFT MAKES NO WARRANTIES, EXPRESS, IMPLIED OR STATUTORY, AS TO THE INFORMATION IN THIS PRESENTATION.</a:t>
            </a:r>
          </a:p>
          <a:p>
            <a:endParaRPr lang="en-US" smtClean="0"/>
          </a:p>
        </p:txBody>
      </p:sp>
      <p:sp>
        <p:nvSpPr>
          <p:cNvPr id="49159" name="Slide Number Placeholder 6"/>
          <p:cNvSpPr>
            <a:spLocks noGrp="1"/>
          </p:cNvSpPr>
          <p:nvPr>
            <p:ph type="sldNum" sz="quarter" idx="5"/>
          </p:nvPr>
        </p:nvSpPr>
        <p:spPr>
          <a:noFill/>
        </p:spPr>
        <p:txBody>
          <a:bodyPr/>
          <a:lstStyle/>
          <a:p>
            <a:fld id="{82A24FE3-206B-48AB-A472-DC438C780CA0}" type="slidenum">
              <a:rPr lang="en-US" smtClean="0"/>
              <a:pPr/>
              <a:t>20</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endParaRPr lang="en-US" smtClean="0"/>
          </a:p>
        </p:txBody>
      </p:sp>
      <p:sp>
        <p:nvSpPr>
          <p:cNvPr id="49156" name="Header Placeholder 3"/>
          <p:cNvSpPr>
            <a:spLocks noGrp="1"/>
          </p:cNvSpPr>
          <p:nvPr>
            <p:ph type="hdr" sz="quarter"/>
          </p:nvPr>
        </p:nvSpPr>
        <p:spPr>
          <a:noFill/>
        </p:spPr>
        <p:txBody>
          <a:bodyPr/>
          <a:lstStyle/>
          <a:p>
            <a:endParaRPr lang="en-US" smtClean="0"/>
          </a:p>
        </p:txBody>
      </p:sp>
      <p:sp>
        <p:nvSpPr>
          <p:cNvPr id="49157" name="Date Placeholder 4"/>
          <p:cNvSpPr>
            <a:spLocks noGrp="1"/>
          </p:cNvSpPr>
          <p:nvPr>
            <p:ph type="dt" sz="quarter" idx="1"/>
          </p:nvPr>
        </p:nvSpPr>
        <p:spPr>
          <a:noFill/>
        </p:spPr>
        <p:txBody>
          <a:bodyPr/>
          <a:lstStyle/>
          <a:p>
            <a:fld id="{1D0A3A86-2ED1-41FA-863F-016C0B4DC6E3}" type="datetime8">
              <a:rPr lang="en-US" smtClean="0"/>
              <a:pPr/>
              <a:t>6/13/2009 7:42 PM</a:t>
            </a:fld>
            <a:endParaRPr lang="en-US" smtClean="0"/>
          </a:p>
        </p:txBody>
      </p:sp>
      <p:sp>
        <p:nvSpPr>
          <p:cNvPr id="49158" name="Footer Placeholder 5"/>
          <p:cNvSpPr>
            <a:spLocks noGrp="1"/>
          </p:cNvSpPr>
          <p:nvPr>
            <p:ph type="ftr" sz="quarter" idx="4"/>
          </p:nvPr>
        </p:nvSpPr>
        <p:spPr>
          <a:noFill/>
        </p:spPr>
        <p:txBody>
          <a:bodyPr/>
          <a:lstStyle/>
          <a:p>
            <a:r>
              <a:rPr lang="en-US" smtClean="0"/>
              <a:t>© 2007 Microsoft Corporation. All rights reserved. Microsoft, Windows, Windows Vista and other product names are or may be registered trademarks and/or trademarks in the U.S. and/or other countries.</a:t>
            </a:r>
          </a:p>
          <a:p>
            <a:r>
              <a:rPr lang="en-US" smtClean="0"/>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br>
            <a:r>
              <a:rPr lang="en-US" smtClean="0"/>
              <a:t>MICROSOFT MAKES NO WARRANTIES, EXPRESS, IMPLIED OR STATUTORY, AS TO THE INFORMATION IN THIS PRESENTATION.</a:t>
            </a:r>
          </a:p>
          <a:p>
            <a:endParaRPr lang="en-US" smtClean="0"/>
          </a:p>
        </p:txBody>
      </p:sp>
      <p:sp>
        <p:nvSpPr>
          <p:cNvPr id="49159" name="Slide Number Placeholder 6"/>
          <p:cNvSpPr>
            <a:spLocks noGrp="1"/>
          </p:cNvSpPr>
          <p:nvPr>
            <p:ph type="sldNum" sz="quarter" idx="5"/>
          </p:nvPr>
        </p:nvSpPr>
        <p:spPr>
          <a:noFill/>
        </p:spPr>
        <p:txBody>
          <a:bodyPr/>
          <a:lstStyle/>
          <a:p>
            <a:fld id="{82A24FE3-206B-48AB-A472-DC438C780CA0}" type="slidenum">
              <a:rPr lang="en-US" smtClean="0"/>
              <a:pPr/>
              <a:t>21</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endParaRPr lang="en-US" smtClean="0"/>
          </a:p>
        </p:txBody>
      </p:sp>
      <p:sp>
        <p:nvSpPr>
          <p:cNvPr id="49156" name="Header Placeholder 3"/>
          <p:cNvSpPr>
            <a:spLocks noGrp="1"/>
          </p:cNvSpPr>
          <p:nvPr>
            <p:ph type="hdr" sz="quarter"/>
          </p:nvPr>
        </p:nvSpPr>
        <p:spPr>
          <a:noFill/>
        </p:spPr>
        <p:txBody>
          <a:bodyPr/>
          <a:lstStyle/>
          <a:p>
            <a:endParaRPr lang="en-US" smtClean="0"/>
          </a:p>
        </p:txBody>
      </p:sp>
      <p:sp>
        <p:nvSpPr>
          <p:cNvPr id="49157" name="Date Placeholder 4"/>
          <p:cNvSpPr>
            <a:spLocks noGrp="1"/>
          </p:cNvSpPr>
          <p:nvPr>
            <p:ph type="dt" sz="quarter" idx="1"/>
          </p:nvPr>
        </p:nvSpPr>
        <p:spPr>
          <a:noFill/>
        </p:spPr>
        <p:txBody>
          <a:bodyPr/>
          <a:lstStyle/>
          <a:p>
            <a:fld id="{1D0A3A86-2ED1-41FA-863F-016C0B4DC6E3}" type="datetime8">
              <a:rPr lang="en-US" smtClean="0"/>
              <a:pPr/>
              <a:t>6/13/2009 7:42 PM</a:t>
            </a:fld>
            <a:endParaRPr lang="en-US" smtClean="0"/>
          </a:p>
        </p:txBody>
      </p:sp>
      <p:sp>
        <p:nvSpPr>
          <p:cNvPr id="49158" name="Footer Placeholder 5"/>
          <p:cNvSpPr>
            <a:spLocks noGrp="1"/>
          </p:cNvSpPr>
          <p:nvPr>
            <p:ph type="ftr" sz="quarter" idx="4"/>
          </p:nvPr>
        </p:nvSpPr>
        <p:spPr>
          <a:noFill/>
        </p:spPr>
        <p:txBody>
          <a:bodyPr/>
          <a:lstStyle/>
          <a:p>
            <a:r>
              <a:rPr lang="en-US" smtClean="0"/>
              <a:t>© 2007 Microsoft Corporation. All rights reserved. Microsoft, Windows, Windows Vista and other product names are or may be registered trademarks and/or trademarks in the U.S. and/or other countries.</a:t>
            </a:r>
          </a:p>
          <a:p>
            <a:r>
              <a:rPr lang="en-US" smtClean="0"/>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br>
            <a:r>
              <a:rPr lang="en-US" smtClean="0"/>
              <a:t>MICROSOFT MAKES NO WARRANTIES, EXPRESS, IMPLIED OR STATUTORY, AS TO THE INFORMATION IN THIS PRESENTATION.</a:t>
            </a:r>
          </a:p>
          <a:p>
            <a:endParaRPr lang="en-US" smtClean="0"/>
          </a:p>
        </p:txBody>
      </p:sp>
      <p:sp>
        <p:nvSpPr>
          <p:cNvPr id="49159" name="Slide Number Placeholder 6"/>
          <p:cNvSpPr>
            <a:spLocks noGrp="1"/>
          </p:cNvSpPr>
          <p:nvPr>
            <p:ph type="sldNum" sz="quarter" idx="5"/>
          </p:nvPr>
        </p:nvSpPr>
        <p:spPr>
          <a:noFill/>
        </p:spPr>
        <p:txBody>
          <a:bodyPr/>
          <a:lstStyle/>
          <a:p>
            <a:fld id="{82A24FE3-206B-48AB-A472-DC438C780CA0}" type="slidenum">
              <a:rPr lang="en-US" smtClean="0"/>
              <a:pPr/>
              <a:t>22</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7800D985-D6A8-4566-9541-54D4F730926C}" type="slidenum">
              <a:rPr lang="en-US" smtClean="0"/>
              <a:pPr/>
              <a:t>26</a:t>
            </a:fld>
            <a:endParaRPr lang="en-US" smtClean="0"/>
          </a:p>
        </p:txBody>
      </p:sp>
      <p:sp>
        <p:nvSpPr>
          <p:cNvPr id="44035" name="Shape 3"/>
          <p:cNvSpPr txBox="1">
            <a:spLocks noGrp="1" noChangeArrowheads="1"/>
          </p:cNvSpPr>
          <p:nvPr/>
        </p:nvSpPr>
        <p:spPr bwMode="auto">
          <a:xfrm>
            <a:off x="3884613" y="8685213"/>
            <a:ext cx="2971800" cy="457200"/>
          </a:xfrm>
          <a:prstGeom prst="rect">
            <a:avLst/>
          </a:prstGeom>
          <a:noFill/>
          <a:ln w="9525" algn="ctr">
            <a:noFill/>
            <a:miter lim="800000"/>
            <a:headEnd/>
            <a:tailEnd/>
          </a:ln>
        </p:spPr>
        <p:txBody>
          <a:bodyPr anchor="b"/>
          <a:lstStyle/>
          <a:p>
            <a:pPr algn="r"/>
            <a:fld id="{052E1151-B690-4CE7-B097-52FD0601B6AB}" type="slidenum">
              <a:rPr lang="en-GB" sz="900" b="1">
                <a:latin typeface="Verdana" pitchFamily="34" charset="0"/>
              </a:rPr>
              <a:pPr algn="r"/>
              <a:t>26</a:t>
            </a:fld>
            <a:endParaRPr lang="en-US" sz="900" b="1">
              <a:latin typeface="Verdana" pitchFamily="34" charset="0"/>
            </a:endParaRPr>
          </a:p>
        </p:txBody>
      </p:sp>
      <p:sp>
        <p:nvSpPr>
          <p:cNvPr id="44036" name="Rectangle 111617"/>
          <p:cNvSpPr>
            <a:spLocks noGrp="1" noRot="1" noChangeAspect="1" noChangeArrowheads="1" noTextEdit="1"/>
          </p:cNvSpPr>
          <p:nvPr>
            <p:ph type="sldImg"/>
          </p:nvPr>
        </p:nvSpPr>
        <p:spPr>
          <a:ln cap="flat" algn="ctr">
            <a:headEnd type="none" w="med" len="med"/>
            <a:tailEnd type="none" w="med" len="med"/>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4F7832AB-915E-4729-9D7A-550EBE9EF86A}" type="slidenum">
              <a:rPr lang="en-US" smtClean="0"/>
              <a:pPr/>
              <a:t>30</a:t>
            </a:fld>
            <a:endParaRPr lang="en-US" smtClean="0"/>
          </a:p>
        </p:txBody>
      </p:sp>
      <p:sp>
        <p:nvSpPr>
          <p:cNvPr id="46083" name="Shape 3"/>
          <p:cNvSpPr txBox="1">
            <a:spLocks noGrp="1" noChangeArrowheads="1"/>
          </p:cNvSpPr>
          <p:nvPr/>
        </p:nvSpPr>
        <p:spPr bwMode="auto">
          <a:xfrm>
            <a:off x="3884613" y="8685213"/>
            <a:ext cx="2971800" cy="457200"/>
          </a:xfrm>
          <a:prstGeom prst="rect">
            <a:avLst/>
          </a:prstGeom>
          <a:noFill/>
          <a:ln w="9525" algn="ctr">
            <a:noFill/>
            <a:miter lim="800000"/>
            <a:headEnd/>
            <a:tailEnd/>
          </a:ln>
        </p:spPr>
        <p:txBody>
          <a:bodyPr anchor="b"/>
          <a:lstStyle/>
          <a:p>
            <a:pPr algn="r"/>
            <a:fld id="{7F3B6E0C-9D1C-4F79-8AED-C0816142BCA4}" type="slidenum">
              <a:rPr lang="en-GB" sz="900" b="1">
                <a:latin typeface="Verdana" pitchFamily="34" charset="0"/>
              </a:rPr>
              <a:pPr algn="r"/>
              <a:t>30</a:t>
            </a:fld>
            <a:endParaRPr lang="en-US" sz="900" b="1">
              <a:latin typeface="Verdana" pitchFamily="34" charset="0"/>
            </a:endParaRPr>
          </a:p>
        </p:txBody>
      </p:sp>
      <p:sp>
        <p:nvSpPr>
          <p:cNvPr id="46084" name="Rectangle 111617"/>
          <p:cNvSpPr>
            <a:spLocks noGrp="1" noRot="1" noChangeAspect="1" noChangeArrowheads="1" noTextEdit="1"/>
          </p:cNvSpPr>
          <p:nvPr>
            <p:ph type="sldImg"/>
          </p:nvPr>
        </p:nvSpPr>
        <p:spPr>
          <a:ln cap="flat" algn="ctr">
            <a:headEnd type="none" w="med" len="med"/>
            <a:tailEnd type="none" w="med" len="med"/>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5EACB6C2-7485-460D-AA66-AD87E9D16068}" type="slidenum">
              <a:rPr lang="en-US" smtClean="0"/>
              <a:pPr/>
              <a:t>35</a:t>
            </a:fld>
            <a:endParaRPr lang="en-US" smtClean="0"/>
          </a:p>
        </p:txBody>
      </p:sp>
      <p:sp>
        <p:nvSpPr>
          <p:cNvPr id="47107" name="Shape 3"/>
          <p:cNvSpPr txBox="1">
            <a:spLocks noGrp="1" noChangeArrowheads="1"/>
          </p:cNvSpPr>
          <p:nvPr/>
        </p:nvSpPr>
        <p:spPr bwMode="auto">
          <a:xfrm>
            <a:off x="3884613" y="8685213"/>
            <a:ext cx="2971800" cy="457200"/>
          </a:xfrm>
          <a:prstGeom prst="rect">
            <a:avLst/>
          </a:prstGeom>
          <a:noFill/>
          <a:ln w="9525" algn="ctr">
            <a:noFill/>
            <a:miter lim="800000"/>
            <a:headEnd/>
            <a:tailEnd/>
          </a:ln>
        </p:spPr>
        <p:txBody>
          <a:bodyPr anchor="b"/>
          <a:lstStyle/>
          <a:p>
            <a:pPr algn="r"/>
            <a:fld id="{EEC1D6F9-CD03-4C5B-B180-3AA0DCFB8369}" type="slidenum">
              <a:rPr lang="en-GB" sz="900" b="1">
                <a:latin typeface="Verdana" pitchFamily="34" charset="0"/>
              </a:rPr>
              <a:pPr algn="r"/>
              <a:t>35</a:t>
            </a:fld>
            <a:endParaRPr lang="en-US" sz="900" b="1">
              <a:latin typeface="Verdana" pitchFamily="34" charset="0"/>
            </a:endParaRPr>
          </a:p>
        </p:txBody>
      </p:sp>
      <p:sp>
        <p:nvSpPr>
          <p:cNvPr id="47108" name="Rectangle 111617"/>
          <p:cNvSpPr>
            <a:spLocks noGrp="1" noRot="1" noChangeAspect="1" noChangeArrowheads="1" noTextEdit="1"/>
          </p:cNvSpPr>
          <p:nvPr>
            <p:ph type="sldImg"/>
          </p:nvPr>
        </p:nvSpPr>
        <p:spPr>
          <a:ln cap="flat" algn="ctr">
            <a:headEnd type="none" w="med" len="med"/>
            <a:tailEnd type="none" w="med" len="med"/>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2C048FDC-6809-46BD-B16E-3622D39C0DD6}" type="slidenum">
              <a:rPr lang="en-US" smtClean="0"/>
              <a:pPr/>
              <a:t>39</a:t>
            </a:fld>
            <a:endParaRPr lang="en-US" smtClean="0"/>
          </a:p>
        </p:txBody>
      </p:sp>
      <p:sp>
        <p:nvSpPr>
          <p:cNvPr id="48131" name="Shape 3"/>
          <p:cNvSpPr txBox="1">
            <a:spLocks noGrp="1" noChangeArrowheads="1"/>
          </p:cNvSpPr>
          <p:nvPr/>
        </p:nvSpPr>
        <p:spPr bwMode="auto">
          <a:xfrm>
            <a:off x="3884613" y="8685213"/>
            <a:ext cx="2971800" cy="457200"/>
          </a:xfrm>
          <a:prstGeom prst="rect">
            <a:avLst/>
          </a:prstGeom>
          <a:noFill/>
          <a:ln w="9525" algn="ctr">
            <a:noFill/>
            <a:miter lim="800000"/>
            <a:headEnd/>
            <a:tailEnd/>
          </a:ln>
        </p:spPr>
        <p:txBody>
          <a:bodyPr anchor="b"/>
          <a:lstStyle/>
          <a:p>
            <a:pPr algn="r"/>
            <a:fld id="{1104CF31-A396-44CD-A6C0-8E059019E00D}" type="slidenum">
              <a:rPr lang="en-GB" sz="900" b="1">
                <a:latin typeface="Verdana" pitchFamily="34" charset="0"/>
              </a:rPr>
              <a:pPr algn="r"/>
              <a:t>39</a:t>
            </a:fld>
            <a:endParaRPr lang="en-US" sz="900" b="1">
              <a:latin typeface="Verdana" pitchFamily="34" charset="0"/>
            </a:endParaRPr>
          </a:p>
        </p:txBody>
      </p:sp>
      <p:sp>
        <p:nvSpPr>
          <p:cNvPr id="48132" name="Rectangle 111617"/>
          <p:cNvSpPr>
            <a:spLocks noGrp="1" noRot="1" noChangeAspect="1" noChangeArrowheads="1" noTextEdit="1"/>
          </p:cNvSpPr>
          <p:nvPr>
            <p:ph type="sldImg"/>
          </p:nvPr>
        </p:nvSpPr>
        <p:spPr>
          <a:ln cap="flat" algn="ctr">
            <a:headEnd type="none" w="med" len="med"/>
            <a:tailEnd type="none" w="med" len="med"/>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26"/>
          <p:cNvSpPr>
            <a:spLocks noGrp="1" noChangeArrowheads="1"/>
          </p:cNvSpPr>
          <p:nvPr>
            <p:ph type="hdr" sz="quarter"/>
          </p:nvPr>
        </p:nvSpPr>
        <p:spPr>
          <a:noFill/>
        </p:spPr>
        <p:txBody>
          <a:bodyPr/>
          <a:lstStyle/>
          <a:p>
            <a:r>
              <a:rPr lang="en-US" smtClean="0"/>
              <a:t>Microsoft ASP.NET Connections</a:t>
            </a:r>
          </a:p>
        </p:txBody>
      </p:sp>
      <p:sp>
        <p:nvSpPr>
          <p:cNvPr id="58371" name="Rectangle 1030"/>
          <p:cNvSpPr>
            <a:spLocks noGrp="1" noChangeArrowheads="1"/>
          </p:cNvSpPr>
          <p:nvPr>
            <p:ph type="ftr" sz="quarter" idx="4"/>
          </p:nvPr>
        </p:nvSpPr>
        <p:spPr>
          <a:noFill/>
        </p:spPr>
        <p:txBody>
          <a:bodyPr/>
          <a:lstStyle/>
          <a:p>
            <a:r>
              <a:rPr lang="en-US" smtClean="0"/>
              <a:t>Updates will be available at http://www.devconnections.com/updates/LasVegas _06/ASP_Connections</a:t>
            </a:r>
          </a:p>
        </p:txBody>
      </p:sp>
      <p:sp>
        <p:nvSpPr>
          <p:cNvPr id="58372" name="Rectangle 1031"/>
          <p:cNvSpPr>
            <a:spLocks noGrp="1" noChangeArrowheads="1"/>
          </p:cNvSpPr>
          <p:nvPr>
            <p:ph type="sldNum" sz="quarter" idx="5"/>
          </p:nvPr>
        </p:nvSpPr>
        <p:spPr>
          <a:noFill/>
        </p:spPr>
        <p:txBody>
          <a:bodyPr/>
          <a:lstStyle/>
          <a:p>
            <a:fld id="{B348BE3F-F6CD-43AA-AAB1-E404081C0ACC}" type="slidenum">
              <a:rPr lang="en-US" smtClean="0"/>
              <a:pPr/>
              <a:t>48</a:t>
            </a:fld>
            <a:endParaRPr lang="en-US" smtClean="0"/>
          </a:p>
        </p:txBody>
      </p:sp>
      <p:sp>
        <p:nvSpPr>
          <p:cNvPr id="58373" name="Rectangle 2"/>
          <p:cNvSpPr>
            <a:spLocks noGrp="1" noRot="1" noChangeAspect="1" noChangeArrowheads="1" noTextEdit="1"/>
          </p:cNvSpPr>
          <p:nvPr>
            <p:ph type="sldImg"/>
          </p:nvPr>
        </p:nvSpPr>
        <p:spPr>
          <a:ln/>
        </p:spPr>
      </p:sp>
      <p:sp>
        <p:nvSpPr>
          <p:cNvPr id="5837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lowchart: Document 6"/>
          <p:cNvSpPr/>
          <p:nvPr/>
        </p:nvSpPr>
        <p:spPr>
          <a:xfrm rot="10800000">
            <a:off x="1" y="1520731"/>
            <a:ext cx="9144000" cy="3435579"/>
          </a:xfrm>
          <a:custGeom>
            <a:avLst/>
            <a:gdLst>
              <a:gd name="connsiteX0" fmla="*/ 0 w 21600"/>
              <a:gd name="connsiteY0" fmla="*/ 0 h 18805"/>
              <a:gd name="connsiteX1" fmla="*/ 21600 w 21600"/>
              <a:gd name="connsiteY1" fmla="*/ 0 h 18805"/>
              <a:gd name="connsiteX2" fmla="*/ 21600 w 21600"/>
              <a:gd name="connsiteY2" fmla="*/ 17322 h 18805"/>
              <a:gd name="connsiteX3" fmla="*/ 0 w 21600"/>
              <a:gd name="connsiteY3" fmla="*/ 18805 h 18805"/>
              <a:gd name="connsiteX4" fmla="*/ 0 w 21600"/>
              <a:gd name="connsiteY4" fmla="*/ 0 h 18805"/>
              <a:gd name="connsiteX0" fmla="*/ 0 w 21600"/>
              <a:gd name="connsiteY0" fmla="*/ 0 h 18805"/>
              <a:gd name="connsiteX1" fmla="*/ 21600 w 21600"/>
              <a:gd name="connsiteY1" fmla="*/ 0 h 18805"/>
              <a:gd name="connsiteX2" fmla="*/ 21600 w 21600"/>
              <a:gd name="connsiteY2" fmla="*/ 17322 h 18805"/>
              <a:gd name="connsiteX3" fmla="*/ 0 w 21600"/>
              <a:gd name="connsiteY3" fmla="*/ 18805 h 18805"/>
              <a:gd name="connsiteX4" fmla="*/ 0 w 21600"/>
              <a:gd name="connsiteY4" fmla="*/ 0 h 18805"/>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9355"/>
              <a:gd name="connsiteX1" fmla="*/ 21600 w 21600"/>
              <a:gd name="connsiteY1" fmla="*/ 0 h 19355"/>
              <a:gd name="connsiteX2" fmla="*/ 21600 w 21600"/>
              <a:gd name="connsiteY2" fmla="*/ 17322 h 19355"/>
              <a:gd name="connsiteX3" fmla="*/ 0 w 21600"/>
              <a:gd name="connsiteY3" fmla="*/ 19355 h 19355"/>
              <a:gd name="connsiteX4" fmla="*/ 0 w 21600"/>
              <a:gd name="connsiteY4" fmla="*/ 0 h 19355"/>
              <a:gd name="connsiteX0" fmla="*/ 0 w 21600"/>
              <a:gd name="connsiteY0" fmla="*/ 0 h 19355"/>
              <a:gd name="connsiteX1" fmla="*/ 21600 w 21600"/>
              <a:gd name="connsiteY1" fmla="*/ 0 h 19355"/>
              <a:gd name="connsiteX2" fmla="*/ 21600 w 21600"/>
              <a:gd name="connsiteY2" fmla="*/ 17322 h 19355"/>
              <a:gd name="connsiteX3" fmla="*/ 0 w 21600"/>
              <a:gd name="connsiteY3" fmla="*/ 19355 h 19355"/>
              <a:gd name="connsiteX4" fmla="*/ 0 w 21600"/>
              <a:gd name="connsiteY4" fmla="*/ 0 h 19355"/>
              <a:gd name="connsiteX0" fmla="*/ 0 w 21600"/>
              <a:gd name="connsiteY0" fmla="*/ 0 h 19794"/>
              <a:gd name="connsiteX1" fmla="*/ 21600 w 21600"/>
              <a:gd name="connsiteY1" fmla="*/ 0 h 19794"/>
              <a:gd name="connsiteX2" fmla="*/ 21600 w 21600"/>
              <a:gd name="connsiteY2" fmla="*/ 17322 h 19794"/>
              <a:gd name="connsiteX3" fmla="*/ 0 w 21600"/>
              <a:gd name="connsiteY3" fmla="*/ 19794 h 19794"/>
              <a:gd name="connsiteX4" fmla="*/ 0 w 21600"/>
              <a:gd name="connsiteY4" fmla="*/ 0 h 19794"/>
              <a:gd name="connsiteX0" fmla="*/ 0 w 21600"/>
              <a:gd name="connsiteY0" fmla="*/ 0 h 19794"/>
              <a:gd name="connsiteX1" fmla="*/ 21600 w 21600"/>
              <a:gd name="connsiteY1" fmla="*/ 0 h 19794"/>
              <a:gd name="connsiteX2" fmla="*/ 21600 w 21600"/>
              <a:gd name="connsiteY2" fmla="*/ 17322 h 19794"/>
              <a:gd name="connsiteX3" fmla="*/ 0 w 21600"/>
              <a:gd name="connsiteY3" fmla="*/ 19794 h 19794"/>
              <a:gd name="connsiteX4" fmla="*/ 0 w 21600"/>
              <a:gd name="connsiteY4" fmla="*/ 0 h 19794"/>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19794">
                <a:moveTo>
                  <a:pt x="0" y="0"/>
                </a:moveTo>
                <a:lnTo>
                  <a:pt x="21600" y="0"/>
                </a:lnTo>
                <a:lnTo>
                  <a:pt x="21600" y="17322"/>
                </a:lnTo>
                <a:cubicBezTo>
                  <a:pt x="10800" y="17322"/>
                  <a:pt x="7466" y="25350"/>
                  <a:pt x="0" y="19794"/>
                </a:cubicBezTo>
                <a:lnTo>
                  <a:pt x="0" y="0"/>
                </a:lnTo>
                <a:close/>
              </a:path>
            </a:pathLst>
          </a:custGeom>
          <a:gradFill>
            <a:gsLst>
              <a:gs pos="100000">
                <a:schemeClr val="bg2">
                  <a:tint val="28000"/>
                  <a:satMod val="2000000"/>
                  <a:alpha val="30000"/>
                </a:schemeClr>
              </a:gs>
              <a:gs pos="35000">
                <a:schemeClr val="bg2">
                  <a:shade val="100000"/>
                  <a:satMod val="600000"/>
                  <a:alpha val="0"/>
                </a:schemeClr>
              </a:gs>
            </a:gsLst>
            <a:lin ang="54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Title 8"/>
          <p:cNvSpPr>
            <a:spLocks noGrp="1"/>
          </p:cNvSpPr>
          <p:nvPr>
            <p:ph type="ctrTitle"/>
          </p:nvPr>
        </p:nvSpPr>
        <p:spPr>
          <a:xfrm>
            <a:off x="502920" y="2775745"/>
            <a:ext cx="8229600" cy="2167128"/>
          </a:xfrm>
        </p:spPr>
        <p:txBody>
          <a:bodyPr tIns="0" bIns="0" anchor="t"/>
          <a:lstStyle>
            <a:lvl1pPr>
              <a:defRPr sz="5000" cap="all" baseline="0">
                <a:effectLst>
                  <a:outerShdw blurRad="30000" dist="30000" dir="2700000" algn="tl" rotWithShape="0">
                    <a:schemeClr val="bg2">
                      <a:shade val="45000"/>
                      <a:satMod val="150000"/>
                      <a:alpha val="90000"/>
                    </a:schemeClr>
                  </a:outerShdw>
                  <a:reflection blurRad="12000" stA="25000" endPos="49000" dist="5000" dir="5400000" sy="-100000" algn="bl" rotWithShape="0"/>
                </a:effectLst>
              </a:defRPr>
            </a:lvl1pPr>
          </a:lstStyle>
          <a:p>
            <a:r>
              <a:rPr lang="en-US" smtClean="0"/>
              <a:t>Click to edit Master title style</a:t>
            </a:r>
            <a:endParaRPr lang="en-US" dirty="0"/>
          </a:p>
        </p:txBody>
      </p:sp>
      <p:sp>
        <p:nvSpPr>
          <p:cNvPr id="17" name="Subtitle 16"/>
          <p:cNvSpPr>
            <a:spLocks noGrp="1"/>
          </p:cNvSpPr>
          <p:nvPr>
            <p:ph type="subTitle" idx="1"/>
          </p:nvPr>
        </p:nvSpPr>
        <p:spPr>
          <a:xfrm>
            <a:off x="500064" y="1559720"/>
            <a:ext cx="5105400" cy="1219200"/>
          </a:xfrm>
        </p:spPr>
        <p:txBody>
          <a:bodyPr lIns="0" tIns="0" rIns="0" bIns="0" anchor="b"/>
          <a:lstStyle>
            <a:lvl1pPr marL="0" indent="0" algn="l">
              <a:buNone/>
              <a:defRPr sz="19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30" name="Date Placeholder 29"/>
          <p:cNvSpPr>
            <a:spLocks noGrp="1"/>
          </p:cNvSpPr>
          <p:nvPr>
            <p:ph type="dt" sz="half" idx="10"/>
          </p:nvPr>
        </p:nvSpPr>
        <p:spPr/>
        <p:txBody>
          <a:bodyPr/>
          <a:lstStyle/>
          <a:p>
            <a:fld id="{1D8BD707-D9CF-40AE-B4C6-C98DA3205C09}" type="datetimeFigureOut">
              <a:rPr lang="en-US" smtClean="0"/>
              <a:pPr/>
              <a:t>6/13/2009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6/13/2009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990600"/>
            <a:ext cx="7772400" cy="1362456"/>
          </a:xfrm>
        </p:spPr>
        <p:txBody>
          <a:bodyPr>
            <a:noAutofit/>
          </a:bodyPr>
          <a:lstStyle>
            <a:lvl1pPr algn="l">
              <a:buNone/>
              <a:defRPr sz="48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352677"/>
            <a:ext cx="7772400" cy="1509712"/>
          </a:xfrm>
        </p:spPr>
        <p:txBody>
          <a:bodyPr anchor="t"/>
          <a:lstStyle>
            <a:lvl1pPr>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tIns="9144" bIns="9144"/>
          <a:lstStyle/>
          <a:p>
            <a:r>
              <a:rPr lang="en-US" smtClean="0"/>
              <a:t>Click to edit Master title style</a:t>
            </a:r>
            <a:endParaRPr lang="en-US" dirty="0"/>
          </a:p>
        </p:txBody>
      </p:sp>
      <p:sp>
        <p:nvSpPr>
          <p:cNvPr id="3" name="Content Placeholder 2"/>
          <p:cNvSpPr>
            <a:spLocks noGrp="1"/>
          </p:cNvSpPr>
          <p:nvPr>
            <p:ph sz="half" idx="1"/>
          </p:nvPr>
        </p:nvSpPr>
        <p:spPr>
          <a:xfrm>
            <a:off x="457200" y="2199800"/>
            <a:ext cx="4038600" cy="416052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2199800"/>
            <a:ext cx="4038600" cy="416052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6/13/2009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tIns="9144" bIns="9144" anchor="b"/>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112168"/>
            <a:ext cx="4040188" cy="502920"/>
          </a:xfrm>
        </p:spPr>
        <p:txBody>
          <a:bodyPr anchor="b">
            <a:noAutofit/>
          </a:bodyPr>
          <a:lstStyle>
            <a:lvl1pPr>
              <a:buNone/>
              <a:defRPr sz="2200" b="1">
                <a:effectLst>
                  <a:outerShdw blurRad="38000" dist="38000" dir="2700000" algn="tl" rotWithShape="0">
                    <a:schemeClr val="bg2">
                      <a:shade val="45000"/>
                      <a:satMod val="150000"/>
                      <a:alpha val="90000"/>
                    </a:schemeClr>
                  </a:outerShdw>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2112168"/>
            <a:ext cx="4041775" cy="502920"/>
          </a:xfrm>
        </p:spPr>
        <p:txBody>
          <a:bodyPr anchor="b">
            <a:noAutofit/>
          </a:bodyPr>
          <a:lstStyle>
            <a:lvl1pPr>
              <a:buNone/>
              <a:defRPr sz="2200" b="1">
                <a:effectLst>
                  <a:outerShdw blurRad="30000" dist="30000" dir="2700000" algn="tl" rotWithShape="0">
                    <a:schemeClr val="bg2">
                      <a:shade val="45000"/>
                      <a:satMod val="150000"/>
                      <a:alpha val="90000"/>
                    </a:schemeClr>
                  </a:outerShdw>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667000"/>
            <a:ext cx="4040188" cy="3657600"/>
          </a:xfrm>
        </p:spPr>
        <p:txBody>
          <a:bodyPr/>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645025" y="2667000"/>
            <a:ext cx="4041775" cy="3657600"/>
          </a:xfrm>
        </p:spPr>
        <p:txBody>
          <a:bodyPr/>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6/13/2009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a:effectLst/>
        </p:spPr>
        <p:txBody>
          <a:bodyPr tIns="9144" bIns="9144" anchor="b"/>
          <a:lstStyle>
            <a:lvl1pPr>
              <a:defRPr sz="4800" cap="none" baseline="0">
                <a:effectLst>
                  <a:outerShdw blurRad="30000" dist="30000" dir="2700000" algn="tl" rotWithShape="0">
                    <a:schemeClr val="bg2">
                      <a:shade val="45000"/>
                      <a:satMod val="150000"/>
                      <a:alpha val="90000"/>
                    </a:schemeClr>
                  </a:outerShdw>
                </a:effectLst>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6/13/2009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6/13/2009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1440"/>
            <a:ext cx="8229600" cy="914400"/>
          </a:xfrm>
        </p:spPr>
        <p:txBody>
          <a:bodyPr tIns="0" bIns="0" anchor="b"/>
          <a:lstStyle>
            <a:lvl1pPr algn="l">
              <a:buNone/>
              <a:defRPr sz="5000" b="1"/>
            </a:lvl1pPr>
          </a:lstStyle>
          <a:p>
            <a:r>
              <a:rPr lang="en-US" smtClean="0"/>
              <a:t>Click to edit Master title style</a:t>
            </a:r>
            <a:endParaRPr lang="en-US" dirty="0"/>
          </a:p>
        </p:txBody>
      </p:sp>
      <p:sp>
        <p:nvSpPr>
          <p:cNvPr id="3" name="Text Placeholder 2"/>
          <p:cNvSpPr>
            <a:spLocks noGrp="1"/>
          </p:cNvSpPr>
          <p:nvPr>
            <p:ph type="body" idx="2"/>
          </p:nvPr>
        </p:nvSpPr>
        <p:spPr>
          <a:xfrm>
            <a:off x="457200" y="1133856"/>
            <a:ext cx="2590800" cy="5181600"/>
          </a:xfrm>
        </p:spPr>
        <p:txBody>
          <a:bodyPr lIns="45720" tIns="45720" rIns="0"/>
          <a:lstStyle>
            <a:lvl1pPr marL="0" indent="0">
              <a:spcBef>
                <a:spcPts val="300"/>
              </a:spcBef>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429000" y="1133472"/>
            <a:ext cx="5257800" cy="5191128"/>
          </a:xfrm>
        </p:spPr>
        <p:txBody>
          <a:bodyPr/>
          <a:lstStyle>
            <a:lvl1pPr algn="l">
              <a:defRPr sz="3000"/>
            </a:lvl1pPr>
            <a:lvl2pPr algn="l">
              <a:defRPr sz="2800"/>
            </a:lvl2pPr>
            <a:lvl3pPr algn="l">
              <a:defRPr sz="2400"/>
            </a:lvl3pPr>
            <a:lvl4pPr algn="l">
              <a:defRPr sz="2000"/>
            </a:lvl4pPr>
            <a:lvl5pPr algn="l">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6/13/2009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6240" y="1981200"/>
            <a:ext cx="3429000" cy="522288"/>
          </a:xfrm>
        </p:spPr>
        <p:txBody>
          <a:bodyPr tIns="0" bIns="0" anchor="b"/>
          <a:lstStyle>
            <a:lvl1pPr algn="r">
              <a:buNone/>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4093368" y="1066800"/>
            <a:ext cx="4572000" cy="4572000"/>
          </a:xfrm>
          <a:solidFill>
            <a:schemeClr val="bg2">
              <a:shade val="75000"/>
            </a:schemeClr>
          </a:solidFill>
          <a:ln w="60325">
            <a:solidFill>
              <a:srgbClr val="FFFFFF"/>
            </a:solidFill>
            <a:miter lim="800000"/>
          </a:ln>
          <a:effectLst>
            <a:outerShdw blurRad="36195" dist="10000" dir="5400000" algn="tl" rotWithShape="0">
              <a:srgbClr val="000000">
                <a:alpha val="75000"/>
              </a:srgbClr>
            </a:outerShdw>
            <a:reflection stA="21000" endA="500" endPos="10000" dist="20000" dir="5400000" sy="-100000" algn="bl" rotWithShape="0"/>
          </a:effectLst>
        </p:spPr>
        <p:txBody>
          <a:bodyPr/>
          <a:lstStyle>
            <a:lvl1pPr>
              <a:buNone/>
              <a:defRPr sz="3200"/>
            </a:lvl1pPr>
          </a:lstStyle>
          <a:p>
            <a:r>
              <a:rPr lang="en-US" smtClean="0"/>
              <a:t>Click icon to add picture</a:t>
            </a:r>
            <a:endParaRPr lang="en-US" dirty="0"/>
          </a:p>
        </p:txBody>
      </p:sp>
      <p:sp>
        <p:nvSpPr>
          <p:cNvPr id="4" name="Text Placeholder 3"/>
          <p:cNvSpPr>
            <a:spLocks noGrp="1"/>
          </p:cNvSpPr>
          <p:nvPr>
            <p:ph type="body" sz="half" idx="2"/>
          </p:nvPr>
        </p:nvSpPr>
        <p:spPr>
          <a:xfrm>
            <a:off x="376240" y="2543176"/>
            <a:ext cx="3429000" cy="914400"/>
          </a:xfrm>
        </p:spPr>
        <p:txBody>
          <a:bodyPr lIns="0" tIns="0" rIns="0" bIns="0" anchor="t"/>
          <a:lstStyle>
            <a:lvl1pPr indent="0" algn="r">
              <a:spcBef>
                <a:spcPts val="300"/>
              </a:spcBef>
              <a:buFontTx/>
              <a:buNone/>
              <a:defRPr sz="1400" baseline="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6/13/2009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3400" y="6356350"/>
            <a:ext cx="533400" cy="365125"/>
          </a:xfrm>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Flowchart: Document 6"/>
          <p:cNvSpPr/>
          <p:nvPr/>
        </p:nvSpPr>
        <p:spPr>
          <a:xfrm rot="10800000">
            <a:off x="1" y="1142899"/>
            <a:ext cx="9144000" cy="5562705"/>
          </a:xfrm>
          <a:custGeom>
            <a:avLst/>
            <a:gdLst>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20252"/>
              <a:gd name="connsiteX1" fmla="*/ 21600 w 21600"/>
              <a:gd name="connsiteY1" fmla="*/ 0 h 20252"/>
              <a:gd name="connsiteX2" fmla="*/ 21600 w 21600"/>
              <a:gd name="connsiteY2" fmla="*/ 17322 h 20252"/>
              <a:gd name="connsiteX3" fmla="*/ 0 w 21600"/>
              <a:gd name="connsiteY3" fmla="*/ 20252 h 20252"/>
              <a:gd name="connsiteX4" fmla="*/ 0 w 21600"/>
              <a:gd name="connsiteY4" fmla="*/ 0 h 20252"/>
              <a:gd name="connsiteX0" fmla="*/ 0 w 21600"/>
              <a:gd name="connsiteY0" fmla="*/ 0 h 20252"/>
              <a:gd name="connsiteX1" fmla="*/ 21600 w 21600"/>
              <a:gd name="connsiteY1" fmla="*/ 0 h 20252"/>
              <a:gd name="connsiteX2" fmla="*/ 21600 w 21600"/>
              <a:gd name="connsiteY2" fmla="*/ 17322 h 20252"/>
              <a:gd name="connsiteX3" fmla="*/ 0 w 21600"/>
              <a:gd name="connsiteY3" fmla="*/ 20252 h 20252"/>
              <a:gd name="connsiteX4" fmla="*/ 0 w 21600"/>
              <a:gd name="connsiteY4" fmla="*/ 0 h 20252"/>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20252">
                <a:moveTo>
                  <a:pt x="0" y="0"/>
                </a:moveTo>
                <a:lnTo>
                  <a:pt x="21600" y="0"/>
                </a:lnTo>
                <a:lnTo>
                  <a:pt x="21600" y="17322"/>
                </a:lnTo>
                <a:cubicBezTo>
                  <a:pt x="10800" y="17322"/>
                  <a:pt x="10056" y="24231"/>
                  <a:pt x="0" y="20252"/>
                </a:cubicBezTo>
                <a:lnTo>
                  <a:pt x="0" y="0"/>
                </a:lnTo>
                <a:close/>
              </a:path>
            </a:pathLst>
          </a:custGeom>
          <a:gradFill>
            <a:gsLst>
              <a:gs pos="100000">
                <a:schemeClr val="bg2">
                  <a:tint val="55000"/>
                  <a:satMod val="1800000"/>
                  <a:alpha val="55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Flowchart: Document 7"/>
          <p:cNvSpPr/>
          <p:nvPr/>
        </p:nvSpPr>
        <p:spPr>
          <a:xfrm rot="10800000">
            <a:off x="1" y="1341133"/>
            <a:ext cx="9144000" cy="4480425"/>
          </a:xfrm>
          <a:custGeom>
            <a:avLst/>
            <a:gdLst>
              <a:gd name="connsiteX0" fmla="*/ 0 w 21600"/>
              <a:gd name="connsiteY0" fmla="*/ 0 h 18944"/>
              <a:gd name="connsiteX1" fmla="*/ 21600 w 21600"/>
              <a:gd name="connsiteY1" fmla="*/ 0 h 18944"/>
              <a:gd name="connsiteX2" fmla="*/ 21600 w 21600"/>
              <a:gd name="connsiteY2" fmla="*/ 17322 h 18944"/>
              <a:gd name="connsiteX3" fmla="*/ 0 w 21600"/>
              <a:gd name="connsiteY3" fmla="*/ 18944 h 18944"/>
              <a:gd name="connsiteX4" fmla="*/ 0 w 21600"/>
              <a:gd name="connsiteY4" fmla="*/ 0 h 18944"/>
              <a:gd name="connsiteX0" fmla="*/ 0 w 21600"/>
              <a:gd name="connsiteY0" fmla="*/ 0 h 18944"/>
              <a:gd name="connsiteX1" fmla="*/ 21600 w 21600"/>
              <a:gd name="connsiteY1" fmla="*/ 0 h 18944"/>
              <a:gd name="connsiteX2" fmla="*/ 21600 w 21600"/>
              <a:gd name="connsiteY2" fmla="*/ 17322 h 18944"/>
              <a:gd name="connsiteX3" fmla="*/ 0 w 21600"/>
              <a:gd name="connsiteY3" fmla="*/ 18944 h 18944"/>
              <a:gd name="connsiteX4" fmla="*/ 0 w 21600"/>
              <a:gd name="connsiteY4" fmla="*/ 0 h 18944"/>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691"/>
              <a:gd name="connsiteX1" fmla="*/ 21600 w 21600"/>
              <a:gd name="connsiteY1" fmla="*/ 0 h 19691"/>
              <a:gd name="connsiteX2" fmla="*/ 21600 w 21600"/>
              <a:gd name="connsiteY2" fmla="*/ 17322 h 19691"/>
              <a:gd name="connsiteX3" fmla="*/ 0 w 21600"/>
              <a:gd name="connsiteY3" fmla="*/ 19691 h 19691"/>
              <a:gd name="connsiteX4" fmla="*/ 0 w 21600"/>
              <a:gd name="connsiteY4" fmla="*/ 0 h 19691"/>
              <a:gd name="connsiteX0" fmla="*/ 0 w 21600"/>
              <a:gd name="connsiteY0" fmla="*/ 0 h 19691"/>
              <a:gd name="connsiteX1" fmla="*/ 21600 w 21600"/>
              <a:gd name="connsiteY1" fmla="*/ 0 h 19691"/>
              <a:gd name="connsiteX2" fmla="*/ 21600 w 21600"/>
              <a:gd name="connsiteY2" fmla="*/ 17322 h 19691"/>
              <a:gd name="connsiteX3" fmla="*/ 0 w 21600"/>
              <a:gd name="connsiteY3" fmla="*/ 19691 h 19691"/>
              <a:gd name="connsiteX4" fmla="*/ 0 w 21600"/>
              <a:gd name="connsiteY4" fmla="*/ 0 h 19691"/>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20032">
                <a:moveTo>
                  <a:pt x="0" y="0"/>
                </a:moveTo>
                <a:lnTo>
                  <a:pt x="21600" y="0"/>
                </a:lnTo>
                <a:lnTo>
                  <a:pt x="21600" y="17322"/>
                </a:lnTo>
                <a:cubicBezTo>
                  <a:pt x="10800" y="17322"/>
                  <a:pt x="8684" y="24776"/>
                  <a:pt x="0" y="20032"/>
                </a:cubicBezTo>
                <a:lnTo>
                  <a:pt x="0" y="0"/>
                </a:lnTo>
                <a:close/>
              </a:path>
            </a:pathLst>
          </a:custGeom>
          <a:gradFill>
            <a:gsLst>
              <a:gs pos="100000">
                <a:schemeClr val="bg2">
                  <a:tint val="40000"/>
                  <a:satMod val="1900000"/>
                  <a:alpha val="30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Title Placeholder 8"/>
          <p:cNvSpPr>
            <a:spLocks noGrp="1"/>
          </p:cNvSpPr>
          <p:nvPr>
            <p:ph type="title"/>
          </p:nvPr>
        </p:nvSpPr>
        <p:spPr>
          <a:xfrm>
            <a:off x="457200" y="533400"/>
            <a:ext cx="8229600" cy="1524000"/>
          </a:xfrm>
          <a:prstGeom prst="rect">
            <a:avLst/>
          </a:prstGeom>
        </p:spPr>
        <p:txBody>
          <a:bodyPr vert="horz" lIns="0" tIns="9144" rIns="0" bIns="9144" anchor="b">
            <a:normAutofit/>
          </a:bodyPr>
          <a:lstStyle/>
          <a:p>
            <a:r>
              <a:rPr lang="en-US" smtClean="0"/>
              <a:t>Click to edit Master title style</a:t>
            </a:r>
            <a:endParaRPr lang="en-US" dirty="0"/>
          </a:p>
        </p:txBody>
      </p:sp>
      <p:sp>
        <p:nvSpPr>
          <p:cNvPr id="30" name="Text Placeholder 29"/>
          <p:cNvSpPr>
            <a:spLocks noGrp="1"/>
          </p:cNvSpPr>
          <p:nvPr>
            <p:ph type="body" idx="1"/>
          </p:nvPr>
        </p:nvSpPr>
        <p:spPr>
          <a:xfrm>
            <a:off x="457200" y="2179637"/>
            <a:ext cx="8229600" cy="4114800"/>
          </a:xfrm>
          <a:prstGeom prst="rect">
            <a:avLst/>
          </a:prstGeom>
        </p:spPr>
        <p:txBody>
          <a:bodyPr vert="horz" lIns="9144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9"/>
          <p:cNvSpPr>
            <a:spLocks noGrp="1"/>
          </p:cNvSpPr>
          <p:nvPr>
            <p:ph type="dt" sz="half" idx="2"/>
          </p:nvPr>
        </p:nvSpPr>
        <p:spPr>
          <a:xfrm>
            <a:off x="457200" y="6356350"/>
            <a:ext cx="1981200" cy="365125"/>
          </a:xfrm>
          <a:prstGeom prst="rect">
            <a:avLst/>
          </a:prstGeom>
        </p:spPr>
        <p:txBody>
          <a:bodyPr vert="horz" anchor="b"/>
          <a:lstStyle>
            <a:lvl1pPr algn="ctr">
              <a:defRPr sz="1200">
                <a:solidFill>
                  <a:schemeClr val="tx2">
                    <a:shade val="50000"/>
                  </a:schemeClr>
                </a:solidFill>
              </a:defRPr>
            </a:lvl1pPr>
          </a:lstStyle>
          <a:p>
            <a:fld id="{1D8BD707-D9CF-40AE-B4C6-C98DA3205C09}" type="datetimeFigureOut">
              <a:rPr lang="en-US" smtClean="0"/>
              <a:pPr/>
              <a:t>6/13/2009</a:t>
            </a:fld>
            <a:endParaRPr lang="en-US"/>
          </a:p>
        </p:txBody>
      </p:sp>
      <p:sp>
        <p:nvSpPr>
          <p:cNvPr id="22" name="Footer Placeholder 21"/>
          <p:cNvSpPr>
            <a:spLocks noGrp="1"/>
          </p:cNvSpPr>
          <p:nvPr>
            <p:ph type="ftr" sz="quarter" idx="3"/>
          </p:nvPr>
        </p:nvSpPr>
        <p:spPr>
          <a:xfrm>
            <a:off x="2438400" y="6356350"/>
            <a:ext cx="2895600" cy="365125"/>
          </a:xfrm>
          <a:prstGeom prst="rect">
            <a:avLst/>
          </a:prstGeom>
        </p:spPr>
        <p:txBody>
          <a:bodyPr vert="horz" lIns="0" anchor="b"/>
          <a:lstStyle>
            <a:lvl1pPr algn="l">
              <a:defRPr sz="12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356350"/>
            <a:ext cx="533400" cy="365125"/>
          </a:xfrm>
          <a:prstGeom prst="rect">
            <a:avLst/>
          </a:prstGeom>
        </p:spPr>
        <p:txBody>
          <a:bodyPr vert="horz" lIns="91440" rIns="0" anchor="b"/>
          <a:lstStyle>
            <a:lvl1pPr algn="r">
              <a:defRPr sz="1400">
                <a:solidFill>
                  <a:schemeClr val="tx2">
                    <a:shade val="50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sz="4800" b="1" kern="120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latin typeface="+mj-lt"/>
          <a:ea typeface="+mj-ea"/>
          <a:cs typeface="+mj-cs"/>
        </a:defRPr>
      </a:lvl1pPr>
    </p:titleStyle>
    <p:bodyStyle>
      <a:lvl1pPr marL="320040" indent="-320040" algn="l" rtl="0" eaLnBrk="1" latinLnBrk="0" hangingPunct="1">
        <a:spcBef>
          <a:spcPct val="20000"/>
        </a:spcBef>
        <a:buClr>
          <a:schemeClr val="accent1"/>
        </a:buClr>
        <a:buSzPct val="70000"/>
        <a:buFont typeface="Wingdings 2"/>
        <a:buChar char=""/>
        <a:defRPr sz="3000" kern="1200">
          <a:solidFill>
            <a:schemeClr val="tx1"/>
          </a:solidFill>
          <a:latin typeface="+mn-lt"/>
          <a:ea typeface="+mn-ea"/>
          <a:cs typeface="+mn-cs"/>
        </a:defRPr>
      </a:lvl1pPr>
      <a:lvl2pPr marL="630936" indent="-274320" algn="l" rtl="0" eaLnBrk="1" latinLnBrk="0" hangingPunct="1">
        <a:spcBef>
          <a:spcPct val="20000"/>
        </a:spcBef>
        <a:buClr>
          <a:schemeClr val="accent2"/>
        </a:buClr>
        <a:buFont typeface="Wingdings 2"/>
        <a:buChar char=""/>
        <a:defRPr sz="2600" kern="1200">
          <a:solidFill>
            <a:schemeClr val="tx1"/>
          </a:solidFill>
          <a:latin typeface="+mn-lt"/>
          <a:ea typeface="+mn-ea"/>
          <a:cs typeface="+mn-cs"/>
        </a:defRPr>
      </a:lvl2pPr>
      <a:lvl3pPr marL="923544" indent="-274320" algn="l" rtl="0" eaLnBrk="1" latinLnBrk="0" hangingPunct="1">
        <a:spcBef>
          <a:spcPct val="20000"/>
        </a:spcBef>
        <a:buClr>
          <a:schemeClr val="accent3"/>
        </a:buClr>
        <a:buFont typeface="Wingdings 2"/>
        <a:buChar char=""/>
        <a:defRPr sz="2400" kern="1200">
          <a:solidFill>
            <a:schemeClr val="tx1"/>
          </a:solidFill>
          <a:latin typeface="+mn-lt"/>
          <a:ea typeface="+mn-ea"/>
          <a:cs typeface="+mn-cs"/>
        </a:defRPr>
      </a:lvl3pPr>
      <a:lvl4pPr marL="1188720" indent="-228600" algn="l" rtl="0" eaLnBrk="1" latinLnBrk="0" hangingPunct="1">
        <a:spcBef>
          <a:spcPct val="20000"/>
        </a:spcBef>
        <a:buClr>
          <a:schemeClr val="accent4"/>
        </a:buClr>
        <a:buFont typeface="Wingdings 2"/>
        <a:buChar char=""/>
        <a:defRPr sz="2200" kern="1200">
          <a:solidFill>
            <a:schemeClr val="tx1"/>
          </a:solidFill>
          <a:latin typeface="+mn-lt"/>
          <a:ea typeface="+mn-ea"/>
          <a:cs typeface="+mn-cs"/>
        </a:defRPr>
      </a:lvl4pPr>
      <a:lvl5pPr marL="1426464" indent="-228600" algn="l" rtl="0" eaLnBrk="1" latinLnBrk="0" hangingPunct="1">
        <a:spcBef>
          <a:spcPct val="20000"/>
        </a:spcBef>
        <a:buClr>
          <a:schemeClr val="accent5"/>
        </a:buClr>
        <a:buFont typeface="Wingdings 2"/>
        <a:buChar char=""/>
        <a:defRPr sz="2000" kern="1200">
          <a:solidFill>
            <a:schemeClr val="tx1"/>
          </a:solidFill>
          <a:latin typeface="+mn-lt"/>
          <a:ea typeface="+mn-ea"/>
          <a:cs typeface="+mn-cs"/>
        </a:defRPr>
      </a:lvl5pPr>
      <a:lvl6pPr marL="1673352" indent="-228600" algn="l" rtl="0" eaLnBrk="1" latinLnBrk="0" hangingPunct="1">
        <a:spcBef>
          <a:spcPct val="20000"/>
        </a:spcBef>
        <a:buClr>
          <a:schemeClr val="accent6"/>
        </a:buClr>
        <a:buFont typeface="Wingdings 2"/>
        <a:buChar char=""/>
        <a:defRPr sz="1800" kern="1200">
          <a:solidFill>
            <a:schemeClr val="tx1"/>
          </a:solidFill>
          <a:latin typeface="+mn-lt"/>
          <a:ea typeface="+mn-ea"/>
          <a:cs typeface="+mn-cs"/>
        </a:defRPr>
      </a:lvl6pPr>
      <a:lvl7pPr marL="1911096" indent="-228600" algn="l" rtl="0" eaLnBrk="1" latinLnBrk="0" hangingPunct="1">
        <a:spcBef>
          <a:spcPct val="20000"/>
        </a:spcBef>
        <a:buClr>
          <a:schemeClr val="tx2"/>
        </a:buClr>
        <a:buFont typeface="Wingdings 2"/>
        <a:buChar char=""/>
        <a:defRPr sz="1600" kern="1200">
          <a:solidFill>
            <a:schemeClr val="tx1"/>
          </a:solidFill>
          <a:latin typeface="+mn-lt"/>
          <a:ea typeface="+mn-ea"/>
          <a:cs typeface="+mn-cs"/>
        </a:defRPr>
      </a:lvl7pPr>
      <a:lvl8pPr marL="2121408"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8pPr>
      <a:lvl9pPr marL="2322576"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jpeg"/><Relationship Id="rId18" Type="http://schemas.openxmlformats.org/officeDocument/2006/relationships/image" Target="../media/image18.png"/><Relationship Id="rId3" Type="http://schemas.openxmlformats.org/officeDocument/2006/relationships/image" Target="../media/image4.jpeg"/><Relationship Id="rId21" Type="http://schemas.openxmlformats.org/officeDocument/2006/relationships/image" Target="../media/image21.jpeg"/><Relationship Id="rId7" Type="http://schemas.openxmlformats.org/officeDocument/2006/relationships/image" Target="../media/image8.jpeg"/><Relationship Id="rId12" Type="http://schemas.openxmlformats.org/officeDocument/2006/relationships/image" Target="../media/image13.jpeg"/><Relationship Id="rId17" Type="http://schemas.openxmlformats.org/officeDocument/2006/relationships/image" Target="../media/image17.jpeg"/><Relationship Id="rId2" Type="http://schemas.openxmlformats.org/officeDocument/2006/relationships/notesSlide" Target="../notesSlides/notesSlide2.xml"/><Relationship Id="rId16" Type="http://schemas.openxmlformats.org/officeDocument/2006/relationships/image" Target="../media/image1.jpeg"/><Relationship Id="rId20"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5" Type="http://schemas.openxmlformats.org/officeDocument/2006/relationships/image" Target="../media/image16.jpeg"/><Relationship Id="rId23" Type="http://schemas.openxmlformats.org/officeDocument/2006/relationships/image" Target="../media/image23.jpeg"/><Relationship Id="rId10" Type="http://schemas.openxmlformats.org/officeDocument/2006/relationships/image" Target="../media/image11.jpeg"/><Relationship Id="rId19" Type="http://schemas.openxmlformats.org/officeDocument/2006/relationships/image" Target="../media/image19.jpeg"/><Relationship Id="rId4" Type="http://schemas.openxmlformats.org/officeDocument/2006/relationships/image" Target="../media/image5.jpeg"/><Relationship Id="rId9" Type="http://schemas.openxmlformats.org/officeDocument/2006/relationships/image" Target="../media/image10.jpeg"/><Relationship Id="rId14" Type="http://schemas.openxmlformats.org/officeDocument/2006/relationships/image" Target="../media/image15.jpeg"/><Relationship Id="rId22" Type="http://schemas.openxmlformats.org/officeDocument/2006/relationships/image" Target="../media/image2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0.tif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2.tif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hyperlink" Target="http://www.samspublishing.com/" TargetMode="External"/><Relationship Id="rId7" Type="http://schemas.openxmlformats.org/officeDocument/2006/relationships/hyperlink" Target="http://tinyurl.com/kerbsp"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tinyurl.com/logshipsp" TargetMode="External"/><Relationship Id="rId5" Type="http://schemas.openxmlformats.org/officeDocument/2006/relationships/hyperlink" Target="http://tinyurl.com/mirrorsp" TargetMode="External"/><Relationship Id="rId10" Type="http://schemas.openxmlformats.org/officeDocument/2006/relationships/image" Target="../media/image1.jpeg"/><Relationship Id="rId4" Type="http://schemas.openxmlformats.org/officeDocument/2006/relationships/hyperlink" Target="http://tinyurl.com/virtualsp" TargetMode="External"/><Relationship Id="rId9" Type="http://schemas.openxmlformats.org/officeDocument/2006/relationships/image" Target="../media/image21.jpeg"/></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pPr algn="ctr" eaLnBrk="1" hangingPunct="1"/>
            <a:r>
              <a:rPr lang="en-US" dirty="0" smtClean="0"/>
              <a:t>Building the ‘Perfect’ SharePoint Farm</a:t>
            </a:r>
          </a:p>
        </p:txBody>
      </p:sp>
      <p:grpSp>
        <p:nvGrpSpPr>
          <p:cNvPr id="10" name="Group 23"/>
          <p:cNvGrpSpPr>
            <a:grpSpLocks/>
          </p:cNvGrpSpPr>
          <p:nvPr/>
        </p:nvGrpSpPr>
        <p:grpSpPr bwMode="auto">
          <a:xfrm>
            <a:off x="3429000" y="5181600"/>
            <a:ext cx="2514600" cy="914400"/>
            <a:chOff x="4343400" y="381000"/>
            <a:chExt cx="2514600" cy="914400"/>
          </a:xfrm>
        </p:grpSpPr>
        <p:sp>
          <p:nvSpPr>
            <p:cNvPr id="11" name="Rectangle 10"/>
            <p:cNvSpPr/>
            <p:nvPr/>
          </p:nvSpPr>
          <p:spPr>
            <a:xfrm>
              <a:off x="4343400" y="381000"/>
              <a:ext cx="2514600" cy="914400"/>
            </a:xfrm>
            <a:prstGeom prst="rect">
              <a:avLst/>
            </a:prstGeom>
            <a:gradFill flip="none" rotWithShape="1">
              <a:gsLst>
                <a:gs pos="80000">
                  <a:schemeClr val="tx1"/>
                </a:gs>
                <a:gs pos="94000">
                  <a:schemeClr val="bg2">
                    <a:alpha val="25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2" name="Picture 2" descr="c:\data\CCO\CCO Logo.jpg"/>
            <p:cNvPicPr>
              <a:picLocks noChangeAspect="1" noChangeArrowheads="1"/>
            </p:cNvPicPr>
            <p:nvPr/>
          </p:nvPicPr>
          <p:blipFill>
            <a:blip r:embed="rId3" cstate="print"/>
            <a:srcRect/>
            <a:stretch>
              <a:fillRect/>
            </a:stretch>
          </p:blipFill>
          <p:spPr bwMode="auto">
            <a:xfrm>
              <a:off x="4648200" y="533400"/>
              <a:ext cx="1943100" cy="657225"/>
            </a:xfrm>
            <a:prstGeom prst="rect">
              <a:avLst/>
            </a:prstGeom>
            <a:noFill/>
            <a:ln w="9525">
              <a:noFill/>
              <a:miter lim="800000"/>
              <a:headEnd/>
              <a:tailEnd/>
            </a:ln>
          </p:spPr>
        </p:pic>
      </p:grpSp>
      <p:sp>
        <p:nvSpPr>
          <p:cNvPr id="7" name="Rectangle 3"/>
          <p:cNvSpPr txBox="1">
            <a:spLocks noChangeArrowheads="1"/>
          </p:cNvSpPr>
          <p:nvPr/>
        </p:nvSpPr>
        <p:spPr>
          <a:xfrm>
            <a:off x="5105400" y="762000"/>
            <a:ext cx="4343400" cy="1219200"/>
          </a:xfrm>
          <a:prstGeom prst="rect">
            <a:avLst/>
          </a:prstGeom>
          <a:noFill/>
        </p:spPr>
        <p:txBody>
          <a:bodyPr vert="horz" lIns="0" tIns="0" rIns="0" bIns="0" anchor="b">
            <a:noAutofit/>
          </a:bodyPr>
          <a:lstStyle/>
          <a:p>
            <a:pPr marL="0" marR="0" lvl="0" indent="0" algn="l" defTabSz="914400" rtl="0" eaLnBrk="1" fontAlgn="auto" latinLnBrk="0" hangingPunct="1">
              <a:lnSpc>
                <a:spcPct val="100000"/>
              </a:lnSpc>
              <a:spcBef>
                <a:spcPct val="20000"/>
              </a:spcBef>
              <a:spcAft>
                <a:spcPts val="0"/>
              </a:spcAft>
              <a:buClr>
                <a:schemeClr val="accent1"/>
              </a:buClr>
              <a:buSzPct val="70000"/>
              <a:buFont typeface="Wingdings 2"/>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8" name="Picture 3" descr="D:\Users\Michael\Documents\Speaking\Conferences\2009-NYC-SPUG\Diagrams\SQLMirroring-1-CrossSiteFarm.tif"/>
          <p:cNvPicPr>
            <a:picLocks noChangeAspect="1" noChangeArrowheads="1"/>
          </p:cNvPicPr>
          <p:nvPr/>
        </p:nvPicPr>
        <p:blipFill>
          <a:blip r:embed="rId4" cstate="print"/>
          <a:srcRect/>
          <a:stretch>
            <a:fillRect/>
          </a:stretch>
        </p:blipFill>
        <p:spPr bwMode="auto">
          <a:xfrm>
            <a:off x="381000" y="4419600"/>
            <a:ext cx="2785007" cy="2131788"/>
          </a:xfrm>
          <a:prstGeom prst="rect">
            <a:avLst/>
          </a:prstGeom>
          <a:noFill/>
        </p:spPr>
      </p:pic>
      <p:pic>
        <p:nvPicPr>
          <p:cNvPr id="9" name="Picture 2" descr="C:\Data\Speaking\Conferences\2008-Sydney-SPUG\VirtualFarmsExample-2Hosts.png"/>
          <p:cNvPicPr>
            <a:picLocks noChangeAspect="1" noChangeArrowheads="1"/>
          </p:cNvPicPr>
          <p:nvPr/>
        </p:nvPicPr>
        <p:blipFill>
          <a:blip r:embed="rId5" cstate="print"/>
          <a:srcRect/>
          <a:stretch>
            <a:fillRect/>
          </a:stretch>
        </p:blipFill>
        <p:spPr bwMode="auto">
          <a:xfrm>
            <a:off x="6172200" y="4495800"/>
            <a:ext cx="2690782" cy="2057400"/>
          </a:xfrm>
          <a:prstGeom prst="rect">
            <a:avLst/>
          </a:prstGeom>
          <a:noFill/>
        </p:spPr>
      </p:pic>
      <p:sp>
        <p:nvSpPr>
          <p:cNvPr id="14" name="Rectangle 3"/>
          <p:cNvSpPr>
            <a:spLocks noGrp="1" noChangeArrowheads="1"/>
          </p:cNvSpPr>
          <p:nvPr>
            <p:ph type="subTitle" idx="1"/>
          </p:nvPr>
        </p:nvSpPr>
        <p:spPr>
          <a:xfrm>
            <a:off x="457200" y="838200"/>
            <a:ext cx="5105400" cy="1219200"/>
          </a:xfrm>
          <a:noFill/>
        </p:spPr>
        <p:txBody>
          <a:bodyPr>
            <a:noAutofit/>
          </a:bodyPr>
          <a:lstStyle/>
          <a:p>
            <a:pPr eaLnBrk="1" hangingPunct="1"/>
            <a:r>
              <a:rPr lang="en-US" sz="2400" dirty="0" smtClean="0"/>
              <a:t>Michael Noel</a:t>
            </a:r>
          </a:p>
          <a:p>
            <a:pPr eaLnBrk="1" hangingPunct="1"/>
            <a:r>
              <a:rPr lang="en-US" sz="2400" dirty="0" smtClean="0"/>
              <a:t>Convergent Computing</a:t>
            </a:r>
          </a:p>
          <a:p>
            <a:pPr eaLnBrk="1" hangingPunct="1"/>
            <a:r>
              <a:rPr lang="en-US" sz="2400" dirty="0" smtClean="0"/>
              <a:t>Twitter: @</a:t>
            </a:r>
            <a:r>
              <a:rPr lang="en-US" sz="2400" dirty="0" err="1" smtClean="0"/>
              <a:t>michael</a:t>
            </a:r>
            <a:r>
              <a:rPr lang="en-US" sz="2400" b="1" dirty="0" err="1" smtClean="0"/>
              <a:t>T</a:t>
            </a:r>
            <a:r>
              <a:rPr lang="en-US" sz="2400" dirty="0" err="1" smtClean="0"/>
              <a:t>noel</a:t>
            </a:r>
            <a:endParaRPr lang="en-US" sz="2400" dirty="0" smtClean="0"/>
          </a:p>
        </p:txBody>
      </p:sp>
      <p:sp>
        <p:nvSpPr>
          <p:cNvPr id="15" name="Rectangle 3"/>
          <p:cNvSpPr txBox="1">
            <a:spLocks noChangeArrowheads="1"/>
          </p:cNvSpPr>
          <p:nvPr/>
        </p:nvSpPr>
        <p:spPr>
          <a:xfrm>
            <a:off x="4800600" y="762000"/>
            <a:ext cx="4343400" cy="1219200"/>
          </a:xfrm>
          <a:prstGeom prst="rect">
            <a:avLst/>
          </a:prstGeom>
          <a:noFill/>
        </p:spPr>
        <p:txBody>
          <a:bodyPr vert="horz" lIns="0" tIns="0" rIns="0" bIns="0" anchor="b">
            <a:noAutofit/>
          </a:bodyPr>
          <a:lstStyle/>
          <a:p>
            <a:pPr marL="0" marR="0" lvl="0" indent="0" algn="l" defTabSz="914400" rtl="0" eaLnBrk="1" fontAlgn="auto" latinLnBrk="0" hangingPunct="1">
              <a:lnSpc>
                <a:spcPct val="100000"/>
              </a:lnSpc>
              <a:spcBef>
                <a:spcPct val="20000"/>
              </a:spcBef>
              <a:spcAft>
                <a:spcPts val="0"/>
              </a:spcAft>
              <a:buClr>
                <a:schemeClr val="accent1"/>
              </a:buClr>
              <a:buSzPct val="70000"/>
              <a:buFont typeface="Wingdings 2"/>
              <a:buNone/>
              <a:tabLst/>
              <a:defRPr/>
            </a:pPr>
            <a:r>
              <a:rPr lang="en-US" sz="2400" noProof="0" dirty="0" smtClean="0"/>
              <a:t>Egypt SharePoint </a:t>
            </a:r>
            <a:r>
              <a:rPr lang="en-US" sz="2400" noProof="0" dirty="0" smtClean="0"/>
              <a:t>User Group</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
                <a:schemeClr val="accent1"/>
              </a:buClr>
              <a:buSzPct val="70000"/>
              <a:buFont typeface="Wingdings 2"/>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Cairo, Egypt</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
                <a:schemeClr val="accent1"/>
              </a:buClr>
              <a:buSzPct val="70000"/>
              <a:buFont typeface="Wingdings 2"/>
              <a:buNone/>
              <a:tabLst/>
              <a:defRPr/>
            </a:pPr>
            <a:r>
              <a:rPr lang="en-US" sz="2400" noProof="0" dirty="0" smtClean="0"/>
              <a:t>14 June</a:t>
            </a:r>
            <a:r>
              <a:rPr kumimoji="0" lang="en-US" sz="2400" b="0" i="0" u="none" strike="noStrike" kern="1200" cap="none" spc="0" normalizeH="0" noProof="0" dirty="0" smtClean="0">
                <a:ln>
                  <a:noFill/>
                </a:ln>
                <a:solidFill>
                  <a:schemeClr val="tx1"/>
                </a:solidFill>
                <a:effectLst/>
                <a:uLnTx/>
                <a:uFillTx/>
                <a:latin typeface="+mn-lt"/>
                <a:ea typeface="+mn-ea"/>
                <a:cs typeface="+mn-cs"/>
              </a:rPr>
              <a:t>, </a:t>
            </a:r>
            <a:r>
              <a:rPr kumimoji="0" lang="en-US" sz="2400" b="0" i="0" u="none" strike="noStrike" kern="1200" cap="none" spc="0" normalizeH="0" noProof="0" dirty="0" smtClean="0">
                <a:ln>
                  <a:noFill/>
                </a:ln>
                <a:solidFill>
                  <a:schemeClr val="tx1"/>
                </a:solidFill>
                <a:effectLst/>
                <a:uLnTx/>
                <a:uFillTx/>
                <a:latin typeface="+mn-lt"/>
                <a:ea typeface="+mn-ea"/>
                <a:cs typeface="+mn-cs"/>
              </a:rPr>
              <a:t>2009</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81000" y="228600"/>
            <a:ext cx="8229600" cy="914400"/>
          </a:xfrm>
        </p:spPr>
        <p:txBody>
          <a:bodyPr/>
          <a:lstStyle/>
          <a:p>
            <a:r>
              <a:rPr lang="en-US" dirty="0" smtClean="0"/>
              <a:t>Michael Noel</a:t>
            </a:r>
          </a:p>
        </p:txBody>
      </p:sp>
      <p:sp>
        <p:nvSpPr>
          <p:cNvPr id="3075" name="Content Placeholder 2"/>
          <p:cNvSpPr>
            <a:spLocks noGrp="1"/>
          </p:cNvSpPr>
          <p:nvPr>
            <p:ph idx="1"/>
          </p:nvPr>
        </p:nvSpPr>
        <p:spPr>
          <a:xfrm>
            <a:off x="228600" y="1371600"/>
            <a:ext cx="8216900" cy="1905000"/>
          </a:xfrm>
        </p:spPr>
        <p:txBody>
          <a:bodyPr>
            <a:normAutofit fontScale="92500"/>
          </a:bodyPr>
          <a:lstStyle/>
          <a:p>
            <a:r>
              <a:rPr lang="en-US" sz="1800" dirty="0" smtClean="0"/>
              <a:t>Author of SAMS Publishing titles “SharePoint 2007 Unleashed,” the upcoming “Teach Yourself SharePoint 2007 in 10 Minutes,” “SharePoint 2003 Unleashed”, “Teach Yourself SharePoint 2003 in 10 Minutes,” “Windows Server 2008 Unleashed,” “Exchange Server 2007 Unleashed”, “ISA Server 2006 Unleashed”, and many other titles .</a:t>
            </a:r>
          </a:p>
          <a:p>
            <a:r>
              <a:rPr lang="en-US" sz="1800" dirty="0" smtClean="0"/>
              <a:t>Partner at Convergent Computing (www.cco.com / +1(510)444-5700) – San Francisco, U.S.A. based Infrastructure/Security specialists for SharePoint, AD, Exchange, Security</a:t>
            </a:r>
          </a:p>
          <a:p>
            <a:endParaRPr lang="en-US" sz="2400" dirty="0" smtClean="0"/>
          </a:p>
        </p:txBody>
      </p:sp>
      <p:pic>
        <p:nvPicPr>
          <p:cNvPr id="3076" name="Picture 6" descr="Exchange-2003-Spanish"/>
          <p:cNvPicPr>
            <a:picLocks noChangeAspect="1" noChangeArrowheads="1"/>
          </p:cNvPicPr>
          <p:nvPr/>
        </p:nvPicPr>
        <p:blipFill>
          <a:blip r:embed="rId3" cstate="print"/>
          <a:srcRect/>
          <a:stretch>
            <a:fillRect/>
          </a:stretch>
        </p:blipFill>
        <p:spPr bwMode="auto">
          <a:xfrm>
            <a:off x="3733800" y="5334000"/>
            <a:ext cx="696913" cy="990600"/>
          </a:xfrm>
          <a:prstGeom prst="rect">
            <a:avLst/>
          </a:prstGeom>
          <a:noFill/>
          <a:ln w="9525">
            <a:noFill/>
            <a:miter lim="800000"/>
            <a:headEnd/>
            <a:tailEnd/>
          </a:ln>
        </p:spPr>
      </p:pic>
      <p:pic>
        <p:nvPicPr>
          <p:cNvPr id="3077" name="Picture 7" descr="ISA-book"/>
          <p:cNvPicPr>
            <a:picLocks noChangeAspect="1" noChangeArrowheads="1"/>
          </p:cNvPicPr>
          <p:nvPr/>
        </p:nvPicPr>
        <p:blipFill>
          <a:blip r:embed="rId4" cstate="print"/>
          <a:srcRect/>
          <a:stretch>
            <a:fillRect/>
          </a:stretch>
        </p:blipFill>
        <p:spPr bwMode="auto">
          <a:xfrm>
            <a:off x="1447800" y="5334000"/>
            <a:ext cx="738188" cy="914400"/>
          </a:xfrm>
          <a:prstGeom prst="rect">
            <a:avLst/>
          </a:prstGeom>
          <a:noFill/>
          <a:ln w="9525">
            <a:noFill/>
            <a:miter lim="800000"/>
            <a:headEnd/>
            <a:tailEnd/>
          </a:ln>
        </p:spPr>
      </p:pic>
      <p:pic>
        <p:nvPicPr>
          <p:cNvPr id="3078" name="Picture 8" descr="E2k3-Unl-2ed"/>
          <p:cNvPicPr>
            <a:picLocks noChangeAspect="1" noChangeArrowheads="1"/>
          </p:cNvPicPr>
          <p:nvPr/>
        </p:nvPicPr>
        <p:blipFill>
          <a:blip r:embed="rId5" cstate="print"/>
          <a:srcRect/>
          <a:stretch>
            <a:fillRect/>
          </a:stretch>
        </p:blipFill>
        <p:spPr bwMode="auto">
          <a:xfrm>
            <a:off x="4876800" y="5334000"/>
            <a:ext cx="762000" cy="942975"/>
          </a:xfrm>
          <a:prstGeom prst="rect">
            <a:avLst/>
          </a:prstGeom>
          <a:noFill/>
          <a:ln w="9525">
            <a:noFill/>
            <a:miter lim="800000"/>
            <a:headEnd/>
            <a:tailEnd/>
          </a:ln>
        </p:spPr>
      </p:pic>
      <p:pic>
        <p:nvPicPr>
          <p:cNvPr id="3079" name="Picture 13" descr="Windows-2003-Polish"/>
          <p:cNvPicPr>
            <a:picLocks noChangeAspect="1" noChangeArrowheads="1"/>
          </p:cNvPicPr>
          <p:nvPr/>
        </p:nvPicPr>
        <p:blipFill>
          <a:blip r:embed="rId6" cstate="print"/>
          <a:srcRect/>
          <a:stretch>
            <a:fillRect/>
          </a:stretch>
        </p:blipFill>
        <p:spPr bwMode="auto">
          <a:xfrm>
            <a:off x="6019800" y="5334000"/>
            <a:ext cx="685800" cy="893763"/>
          </a:xfrm>
          <a:prstGeom prst="rect">
            <a:avLst/>
          </a:prstGeom>
          <a:noFill/>
          <a:ln w="9525">
            <a:noFill/>
            <a:miter lim="800000"/>
            <a:headEnd/>
            <a:tailEnd/>
          </a:ln>
        </p:spPr>
      </p:pic>
      <p:pic>
        <p:nvPicPr>
          <p:cNvPr id="3080" name="Picture 14" descr="SharePoint-2003-French"/>
          <p:cNvPicPr>
            <a:picLocks noChangeAspect="1" noChangeArrowheads="1"/>
          </p:cNvPicPr>
          <p:nvPr/>
        </p:nvPicPr>
        <p:blipFill>
          <a:blip r:embed="rId7" cstate="print"/>
          <a:srcRect/>
          <a:stretch>
            <a:fillRect/>
          </a:stretch>
        </p:blipFill>
        <p:spPr bwMode="auto">
          <a:xfrm>
            <a:off x="381000" y="5334000"/>
            <a:ext cx="685800" cy="838200"/>
          </a:xfrm>
          <a:prstGeom prst="rect">
            <a:avLst/>
          </a:prstGeom>
          <a:noFill/>
          <a:ln w="9525">
            <a:noFill/>
            <a:miter lim="800000"/>
            <a:headEnd/>
            <a:tailEnd/>
          </a:ln>
        </p:spPr>
      </p:pic>
      <p:pic>
        <p:nvPicPr>
          <p:cNvPr id="3081" name="Picture 15" descr="TYSP10"/>
          <p:cNvPicPr>
            <a:picLocks noChangeAspect="1" noChangeArrowheads="1"/>
          </p:cNvPicPr>
          <p:nvPr/>
        </p:nvPicPr>
        <p:blipFill>
          <a:blip r:embed="rId8" cstate="print"/>
          <a:srcRect/>
          <a:stretch>
            <a:fillRect/>
          </a:stretch>
        </p:blipFill>
        <p:spPr bwMode="auto">
          <a:xfrm>
            <a:off x="7086600" y="5334000"/>
            <a:ext cx="612775" cy="914400"/>
          </a:xfrm>
          <a:prstGeom prst="rect">
            <a:avLst/>
          </a:prstGeom>
          <a:noFill/>
          <a:ln w="9525">
            <a:noFill/>
            <a:miter lim="800000"/>
            <a:headEnd/>
            <a:tailEnd/>
          </a:ln>
        </p:spPr>
      </p:pic>
      <p:pic>
        <p:nvPicPr>
          <p:cNvPr id="3082" name="Picture 17" descr="Windows-2003-Russian"/>
          <p:cNvPicPr>
            <a:picLocks noChangeAspect="1" noChangeArrowheads="1"/>
          </p:cNvPicPr>
          <p:nvPr/>
        </p:nvPicPr>
        <p:blipFill>
          <a:blip r:embed="rId9" cstate="print"/>
          <a:srcRect/>
          <a:stretch>
            <a:fillRect/>
          </a:stretch>
        </p:blipFill>
        <p:spPr bwMode="auto">
          <a:xfrm>
            <a:off x="8077200" y="5334000"/>
            <a:ext cx="609600" cy="893763"/>
          </a:xfrm>
          <a:prstGeom prst="rect">
            <a:avLst/>
          </a:prstGeom>
          <a:noFill/>
          <a:ln w="9525">
            <a:noFill/>
            <a:miter lim="800000"/>
            <a:headEnd/>
            <a:tailEnd/>
          </a:ln>
        </p:spPr>
      </p:pic>
      <p:pic>
        <p:nvPicPr>
          <p:cNvPr id="3083" name="Picture 19" descr="Windows-2003-French"/>
          <p:cNvPicPr>
            <a:picLocks noChangeAspect="1" noChangeArrowheads="1"/>
          </p:cNvPicPr>
          <p:nvPr/>
        </p:nvPicPr>
        <p:blipFill>
          <a:blip r:embed="rId10" cstate="print"/>
          <a:srcRect/>
          <a:stretch>
            <a:fillRect/>
          </a:stretch>
        </p:blipFill>
        <p:spPr bwMode="auto">
          <a:xfrm>
            <a:off x="2667000" y="5334000"/>
            <a:ext cx="630238" cy="762000"/>
          </a:xfrm>
          <a:prstGeom prst="rect">
            <a:avLst/>
          </a:prstGeom>
          <a:noFill/>
          <a:ln w="9525">
            <a:noFill/>
            <a:miter lim="800000"/>
            <a:headEnd/>
            <a:tailEnd/>
          </a:ln>
        </p:spPr>
      </p:pic>
      <p:pic>
        <p:nvPicPr>
          <p:cNvPr id="3084" name="Picture 21" descr="ISA2006-Unleashed"/>
          <p:cNvPicPr>
            <a:picLocks noChangeAspect="1" noChangeArrowheads="1"/>
          </p:cNvPicPr>
          <p:nvPr/>
        </p:nvPicPr>
        <p:blipFill>
          <a:blip r:embed="rId11" cstate="print"/>
          <a:srcRect/>
          <a:stretch>
            <a:fillRect/>
          </a:stretch>
        </p:blipFill>
        <p:spPr bwMode="auto">
          <a:xfrm>
            <a:off x="3733800" y="3276600"/>
            <a:ext cx="1455738" cy="1905000"/>
          </a:xfrm>
          <a:prstGeom prst="rect">
            <a:avLst/>
          </a:prstGeom>
          <a:noFill/>
          <a:ln w="9525">
            <a:noFill/>
            <a:miter lim="800000"/>
            <a:headEnd/>
            <a:tailEnd/>
          </a:ln>
        </p:spPr>
      </p:pic>
      <p:pic>
        <p:nvPicPr>
          <p:cNvPr id="3085" name="Picture 15" descr="SP-Unlsh-2ed"/>
          <p:cNvPicPr>
            <a:picLocks noChangeAspect="1" noChangeArrowheads="1"/>
          </p:cNvPicPr>
          <p:nvPr/>
        </p:nvPicPr>
        <p:blipFill>
          <a:blip r:embed="rId12" cstate="print"/>
          <a:srcRect/>
          <a:stretch>
            <a:fillRect/>
          </a:stretch>
        </p:blipFill>
        <p:spPr bwMode="auto">
          <a:xfrm>
            <a:off x="2057400" y="5791200"/>
            <a:ext cx="677863" cy="838200"/>
          </a:xfrm>
          <a:prstGeom prst="rect">
            <a:avLst/>
          </a:prstGeom>
          <a:noFill/>
          <a:ln w="9525">
            <a:noFill/>
            <a:miter lim="800000"/>
            <a:headEnd/>
            <a:tailEnd/>
          </a:ln>
        </p:spPr>
      </p:pic>
      <p:pic>
        <p:nvPicPr>
          <p:cNvPr id="3086" name="Picture 25" descr="SharePoint2007Unleashed-mod"/>
          <p:cNvPicPr>
            <a:picLocks noChangeAspect="1" noChangeArrowheads="1"/>
          </p:cNvPicPr>
          <p:nvPr/>
        </p:nvPicPr>
        <p:blipFill>
          <a:blip r:embed="rId13" cstate="print"/>
          <a:srcRect/>
          <a:stretch>
            <a:fillRect/>
          </a:stretch>
        </p:blipFill>
        <p:spPr bwMode="auto">
          <a:xfrm>
            <a:off x="381000" y="3276600"/>
            <a:ext cx="1450975" cy="1905000"/>
          </a:xfrm>
          <a:prstGeom prst="rect">
            <a:avLst/>
          </a:prstGeom>
          <a:noFill/>
          <a:ln w="9525">
            <a:noFill/>
            <a:miter lim="800000"/>
            <a:headEnd/>
            <a:tailEnd/>
          </a:ln>
        </p:spPr>
      </p:pic>
      <p:pic>
        <p:nvPicPr>
          <p:cNvPr id="3087" name="Picture 23" descr="Exchange2007Unleashed"/>
          <p:cNvPicPr>
            <a:picLocks noChangeAspect="1" noChangeArrowheads="1"/>
          </p:cNvPicPr>
          <p:nvPr/>
        </p:nvPicPr>
        <p:blipFill>
          <a:blip r:embed="rId14" cstate="print"/>
          <a:srcRect/>
          <a:stretch>
            <a:fillRect/>
          </a:stretch>
        </p:blipFill>
        <p:spPr bwMode="auto">
          <a:xfrm>
            <a:off x="5410200" y="3276600"/>
            <a:ext cx="1452563" cy="1905000"/>
          </a:xfrm>
          <a:prstGeom prst="rect">
            <a:avLst/>
          </a:prstGeom>
          <a:noFill/>
          <a:ln w="9525">
            <a:noFill/>
            <a:miter lim="800000"/>
            <a:headEnd/>
            <a:tailEnd/>
          </a:ln>
        </p:spPr>
      </p:pic>
      <p:pic>
        <p:nvPicPr>
          <p:cNvPr id="3088" name="Picture 2" descr="C:\Data\Books\13-Windows-2008-Unleashed\Win2K8-Unleashed.jpg"/>
          <p:cNvPicPr>
            <a:picLocks noChangeAspect="1" noChangeArrowheads="1"/>
          </p:cNvPicPr>
          <p:nvPr/>
        </p:nvPicPr>
        <p:blipFill>
          <a:blip r:embed="rId15" cstate="print"/>
          <a:srcRect/>
          <a:stretch>
            <a:fillRect/>
          </a:stretch>
        </p:blipFill>
        <p:spPr bwMode="auto">
          <a:xfrm>
            <a:off x="2057400" y="3276600"/>
            <a:ext cx="1458913" cy="1905000"/>
          </a:xfrm>
          <a:prstGeom prst="rect">
            <a:avLst/>
          </a:prstGeom>
          <a:noFill/>
          <a:ln w="9525">
            <a:noFill/>
            <a:miter lim="800000"/>
            <a:headEnd/>
            <a:tailEnd/>
          </a:ln>
        </p:spPr>
      </p:pic>
      <p:grpSp>
        <p:nvGrpSpPr>
          <p:cNvPr id="2" name="Group 23"/>
          <p:cNvGrpSpPr>
            <a:grpSpLocks/>
          </p:cNvGrpSpPr>
          <p:nvPr/>
        </p:nvGrpSpPr>
        <p:grpSpPr bwMode="auto">
          <a:xfrm>
            <a:off x="6324600" y="228600"/>
            <a:ext cx="2514600" cy="914400"/>
            <a:chOff x="4343400" y="381000"/>
            <a:chExt cx="2514600" cy="914400"/>
          </a:xfrm>
        </p:grpSpPr>
        <p:sp>
          <p:nvSpPr>
            <p:cNvPr id="23" name="Rectangle 22"/>
            <p:cNvSpPr/>
            <p:nvPr/>
          </p:nvSpPr>
          <p:spPr>
            <a:xfrm>
              <a:off x="4343400" y="381000"/>
              <a:ext cx="2514600" cy="914400"/>
            </a:xfrm>
            <a:prstGeom prst="rect">
              <a:avLst/>
            </a:prstGeom>
            <a:gradFill flip="none" rotWithShape="1">
              <a:gsLst>
                <a:gs pos="80000">
                  <a:schemeClr val="tx1"/>
                </a:gs>
                <a:gs pos="94000">
                  <a:schemeClr val="bg2">
                    <a:alpha val="25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099" name="Picture 2" descr="c:\data\CCO\CCO Logo.jpg"/>
            <p:cNvPicPr>
              <a:picLocks noChangeAspect="1" noChangeArrowheads="1"/>
            </p:cNvPicPr>
            <p:nvPr/>
          </p:nvPicPr>
          <p:blipFill>
            <a:blip r:embed="rId16" cstate="print"/>
            <a:srcRect/>
            <a:stretch>
              <a:fillRect/>
            </a:stretch>
          </p:blipFill>
          <p:spPr bwMode="auto">
            <a:xfrm>
              <a:off x="4648200" y="533400"/>
              <a:ext cx="1943100" cy="657225"/>
            </a:xfrm>
            <a:prstGeom prst="rect">
              <a:avLst/>
            </a:prstGeom>
            <a:noFill/>
            <a:ln w="9525">
              <a:noFill/>
              <a:miter lim="800000"/>
              <a:headEnd/>
              <a:tailEnd/>
            </a:ln>
          </p:spPr>
        </p:pic>
      </p:grpSp>
      <p:pic>
        <p:nvPicPr>
          <p:cNvPr id="3090" name="Picture 26" descr="w2k3book3E"/>
          <p:cNvPicPr>
            <a:picLocks noChangeAspect="1" noChangeArrowheads="1"/>
          </p:cNvPicPr>
          <p:nvPr/>
        </p:nvPicPr>
        <p:blipFill>
          <a:blip r:embed="rId17" cstate="print"/>
          <a:srcRect/>
          <a:stretch>
            <a:fillRect/>
          </a:stretch>
        </p:blipFill>
        <p:spPr bwMode="auto">
          <a:xfrm>
            <a:off x="6629400" y="5638800"/>
            <a:ext cx="685800" cy="893763"/>
          </a:xfrm>
          <a:prstGeom prst="rect">
            <a:avLst/>
          </a:prstGeom>
          <a:noFill/>
          <a:ln w="9525">
            <a:noFill/>
            <a:miter lim="800000"/>
            <a:headEnd/>
            <a:tailEnd/>
          </a:ln>
        </p:spPr>
      </p:pic>
      <p:pic>
        <p:nvPicPr>
          <p:cNvPr id="3091" name="Picture 12" descr="Windows-2003-Italian"/>
          <p:cNvPicPr>
            <a:picLocks noChangeAspect="1" noChangeArrowheads="1"/>
          </p:cNvPicPr>
          <p:nvPr/>
        </p:nvPicPr>
        <p:blipFill>
          <a:blip r:embed="rId18" cstate="print"/>
          <a:srcRect/>
          <a:stretch>
            <a:fillRect/>
          </a:stretch>
        </p:blipFill>
        <p:spPr bwMode="auto">
          <a:xfrm>
            <a:off x="5562600" y="5715000"/>
            <a:ext cx="587375" cy="838200"/>
          </a:xfrm>
          <a:prstGeom prst="rect">
            <a:avLst/>
          </a:prstGeom>
          <a:noFill/>
          <a:ln w="9525">
            <a:noFill/>
            <a:miter lim="800000"/>
            <a:headEnd/>
            <a:tailEnd/>
          </a:ln>
        </p:spPr>
      </p:pic>
      <p:pic>
        <p:nvPicPr>
          <p:cNvPr id="3092" name="Picture 18" descr="Exchange-2003-Russian"/>
          <p:cNvPicPr>
            <a:picLocks noChangeAspect="1" noChangeArrowheads="1"/>
          </p:cNvPicPr>
          <p:nvPr/>
        </p:nvPicPr>
        <p:blipFill>
          <a:blip r:embed="rId19" cstate="print"/>
          <a:srcRect/>
          <a:stretch>
            <a:fillRect/>
          </a:stretch>
        </p:blipFill>
        <p:spPr bwMode="auto">
          <a:xfrm>
            <a:off x="3200400" y="5715000"/>
            <a:ext cx="609600" cy="893763"/>
          </a:xfrm>
          <a:prstGeom prst="rect">
            <a:avLst/>
          </a:prstGeom>
          <a:noFill/>
          <a:ln w="9525">
            <a:noFill/>
            <a:miter lim="800000"/>
            <a:headEnd/>
            <a:tailEnd/>
          </a:ln>
        </p:spPr>
      </p:pic>
      <p:pic>
        <p:nvPicPr>
          <p:cNvPr id="3093" name="Picture 9" descr="Win2K3-Unl-2ed"/>
          <p:cNvPicPr>
            <a:picLocks noChangeAspect="1" noChangeArrowheads="1"/>
          </p:cNvPicPr>
          <p:nvPr/>
        </p:nvPicPr>
        <p:blipFill>
          <a:blip r:embed="rId20" cstate="print"/>
          <a:srcRect/>
          <a:stretch>
            <a:fillRect/>
          </a:stretch>
        </p:blipFill>
        <p:spPr bwMode="auto">
          <a:xfrm>
            <a:off x="838200" y="5791200"/>
            <a:ext cx="685800" cy="852488"/>
          </a:xfrm>
          <a:prstGeom prst="rect">
            <a:avLst/>
          </a:prstGeom>
          <a:noFill/>
          <a:ln w="9525">
            <a:noFill/>
            <a:miter lim="800000"/>
            <a:headEnd/>
            <a:tailEnd/>
          </a:ln>
        </p:spPr>
      </p:pic>
      <p:pic>
        <p:nvPicPr>
          <p:cNvPr id="3094" name="Picture 2" descr="C:\Data\Books\14-Teach Yourself SharePoint 2007 in 10 Minutes\TYSP200710M.jpg"/>
          <p:cNvPicPr>
            <a:picLocks noChangeAspect="1" noChangeArrowheads="1"/>
          </p:cNvPicPr>
          <p:nvPr/>
        </p:nvPicPr>
        <p:blipFill>
          <a:blip r:embed="rId21" cstate="print"/>
          <a:srcRect/>
          <a:stretch>
            <a:fillRect/>
          </a:stretch>
        </p:blipFill>
        <p:spPr bwMode="auto">
          <a:xfrm>
            <a:off x="7010400" y="3276600"/>
            <a:ext cx="1295400" cy="1951038"/>
          </a:xfrm>
          <a:prstGeom prst="rect">
            <a:avLst/>
          </a:prstGeom>
          <a:noFill/>
          <a:ln w="9525">
            <a:noFill/>
            <a:miter lim="800000"/>
            <a:headEnd/>
            <a:tailEnd/>
          </a:ln>
        </p:spPr>
      </p:pic>
      <p:pic>
        <p:nvPicPr>
          <p:cNvPr id="3095" name="Picture 3" descr="C:\Data\Books\ISA-2006-Turkish.jpg"/>
          <p:cNvPicPr>
            <a:picLocks noChangeAspect="1" noChangeArrowheads="1"/>
          </p:cNvPicPr>
          <p:nvPr/>
        </p:nvPicPr>
        <p:blipFill>
          <a:blip r:embed="rId22" cstate="print"/>
          <a:srcRect/>
          <a:stretch>
            <a:fillRect/>
          </a:stretch>
        </p:blipFill>
        <p:spPr bwMode="auto">
          <a:xfrm>
            <a:off x="7543800" y="5638800"/>
            <a:ext cx="700088" cy="990600"/>
          </a:xfrm>
          <a:prstGeom prst="rect">
            <a:avLst/>
          </a:prstGeom>
          <a:noFill/>
          <a:ln w="9525">
            <a:noFill/>
            <a:miter lim="800000"/>
            <a:headEnd/>
            <a:tailEnd/>
          </a:ln>
        </p:spPr>
      </p:pic>
      <p:pic>
        <p:nvPicPr>
          <p:cNvPr id="46081" name="Picture 1" descr="C:\Data\Books\Exchange-2007-Polish.jpg"/>
          <p:cNvPicPr>
            <a:picLocks noChangeAspect="1" noChangeArrowheads="1"/>
          </p:cNvPicPr>
          <p:nvPr/>
        </p:nvPicPr>
        <p:blipFill>
          <a:blip r:embed="rId23" cstate="print"/>
          <a:srcRect/>
          <a:stretch>
            <a:fillRect/>
          </a:stretch>
        </p:blipFill>
        <p:spPr bwMode="auto">
          <a:xfrm>
            <a:off x="4267200" y="5715000"/>
            <a:ext cx="685800" cy="892722"/>
          </a:xfrm>
          <a:prstGeom prst="rect">
            <a:avLst/>
          </a:prstGeom>
          <a:noFill/>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smtClean="0"/>
              <a:t>Session Objectives And Agenda</a:t>
            </a:r>
          </a:p>
        </p:txBody>
      </p:sp>
      <p:sp>
        <p:nvSpPr>
          <p:cNvPr id="5123" name="Content Placeholder 2"/>
          <p:cNvSpPr>
            <a:spLocks noGrp="1"/>
          </p:cNvSpPr>
          <p:nvPr>
            <p:ph idx="1"/>
          </p:nvPr>
        </p:nvSpPr>
        <p:spPr/>
        <p:txBody>
          <a:bodyPr>
            <a:normAutofit lnSpcReduction="10000"/>
          </a:bodyPr>
          <a:lstStyle/>
          <a:p>
            <a:pPr eaLnBrk="1" hangingPunct="1"/>
            <a:r>
              <a:rPr lang="en-GB" sz="2400" dirty="0" smtClean="0"/>
              <a:t>Examine various SharePoint farm architecture best practices that have developed over the years</a:t>
            </a:r>
          </a:p>
          <a:p>
            <a:pPr eaLnBrk="1" hangingPunct="1"/>
            <a:r>
              <a:rPr lang="en-GB" sz="2400" dirty="0" smtClean="0"/>
              <a:t>Examine SharePoint Best Practice Farm Architecture</a:t>
            </a:r>
          </a:p>
          <a:p>
            <a:pPr eaLnBrk="1" hangingPunct="1"/>
            <a:r>
              <a:rPr lang="en-GB" sz="2400" dirty="0" smtClean="0"/>
              <a:t>Understand SharePoint Virtualization Options</a:t>
            </a:r>
          </a:p>
          <a:p>
            <a:pPr eaLnBrk="1" hangingPunct="1"/>
            <a:r>
              <a:rPr lang="en-GB" sz="2400" dirty="0" smtClean="0"/>
              <a:t>Explore SharePoint DR and HA strategies using Database Mirroring</a:t>
            </a:r>
          </a:p>
          <a:p>
            <a:pPr eaLnBrk="1" hangingPunct="1"/>
            <a:r>
              <a:rPr lang="en-GB" sz="2400" dirty="0" smtClean="0"/>
              <a:t>Learn how to Enable Kerberos for Best Practice Security</a:t>
            </a:r>
          </a:p>
          <a:p>
            <a:pPr eaLnBrk="1" hangingPunct="1"/>
            <a:r>
              <a:rPr lang="en-GB" sz="2400" dirty="0" smtClean="0"/>
              <a:t>A large amount of best practices covered (i.e. Drinking through a fire hose), expectation is that you can take away 2-3 useful pieces of information that can be used in your environment</a:t>
            </a:r>
            <a:endParaRPr lang="en-GB" sz="2000" dirty="0" smtClean="0"/>
          </a:p>
          <a:p>
            <a:pPr eaLnBrk="1" hangingPunct="1"/>
            <a:endParaRPr lang="en-GB" sz="24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371600" y="1295400"/>
            <a:ext cx="6369050" cy="1636713"/>
          </a:xfrm>
        </p:spPr>
        <p:txBody>
          <a:bodyPr/>
          <a:lstStyle/>
          <a:p>
            <a:pPr algn="ctr" eaLnBrk="1" hangingPunct="1"/>
            <a:r>
              <a:rPr lang="en-US" smtClean="0">
                <a:solidFill>
                  <a:srgbClr val="FFCC00"/>
                </a:solidFill>
              </a:rPr>
              <a:t>Architecting the Farm</a:t>
            </a:r>
          </a:p>
        </p:txBody>
      </p:sp>
      <p:sp>
        <p:nvSpPr>
          <p:cNvPr id="5123" name="Rectangle 3"/>
          <p:cNvSpPr>
            <a:spLocks noGrp="1" noChangeArrowheads="1"/>
          </p:cNvSpPr>
          <p:nvPr>
            <p:ph type="subTitle" idx="1"/>
          </p:nvPr>
        </p:nvSpPr>
        <p:spPr>
          <a:xfrm>
            <a:off x="1219200" y="3276600"/>
            <a:ext cx="6364288" cy="1752600"/>
          </a:xfrm>
        </p:spPr>
        <p:txBody>
          <a:bodyPr/>
          <a:lstStyle/>
          <a:p>
            <a:pPr algn="ctr" eaLnBrk="1" hangingPunct="1">
              <a:spcBef>
                <a:spcPct val="0"/>
              </a:spcBef>
            </a:pPr>
            <a:r>
              <a:rPr lang="en-US" sz="4000" dirty="0" smtClean="0">
                <a:solidFill>
                  <a:srgbClr val="A2998A"/>
                </a:solidFill>
              </a:rPr>
              <a:t>Various SharePoint Designs</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5791200" y="2286000"/>
            <a:ext cx="2057400" cy="2514600"/>
          </a:xfrm>
          <a:prstGeom prst="rect">
            <a:avLst/>
          </a:prstGeom>
          <a:gradFill flip="none" rotWithShape="1">
            <a:gsLst>
              <a:gs pos="80000">
                <a:schemeClr val="tx1"/>
              </a:gs>
              <a:gs pos="94000">
                <a:schemeClr val="bg2">
                  <a:alpha val="25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363" name="Content Placeholder 2"/>
          <p:cNvSpPr>
            <a:spLocks noGrp="1"/>
          </p:cNvSpPr>
          <p:nvPr>
            <p:ph idx="1"/>
          </p:nvPr>
        </p:nvSpPr>
        <p:spPr>
          <a:xfrm>
            <a:off x="457200" y="1600200"/>
            <a:ext cx="4724400" cy="4525963"/>
          </a:xfrm>
        </p:spPr>
        <p:txBody>
          <a:bodyPr>
            <a:normAutofit fontScale="92500" lnSpcReduction="10000"/>
          </a:bodyPr>
          <a:lstStyle/>
          <a:p>
            <a:pPr>
              <a:defRPr/>
            </a:pPr>
            <a:r>
              <a:rPr lang="en-US" sz="2800" dirty="0" smtClean="0"/>
              <a:t>All SharePoint roles and SQL Server on the same box</a:t>
            </a:r>
          </a:p>
          <a:p>
            <a:pPr>
              <a:defRPr/>
            </a:pPr>
            <a:r>
              <a:rPr lang="en-US" sz="2800" dirty="0" smtClean="0"/>
              <a:t>For very small environment without a lot of load</a:t>
            </a:r>
          </a:p>
          <a:p>
            <a:pPr>
              <a:defRPr/>
            </a:pPr>
            <a:r>
              <a:rPr lang="en-US" sz="2800" dirty="0" smtClean="0"/>
              <a:t>SQL contention with SharePoint</a:t>
            </a:r>
          </a:p>
          <a:p>
            <a:pPr>
              <a:defRPr/>
            </a:pPr>
            <a:r>
              <a:rPr lang="en-US" sz="2800" dirty="0" smtClean="0"/>
              <a:t>Easy to deploy, but highest potential for contention</a:t>
            </a:r>
          </a:p>
          <a:p>
            <a:pPr>
              <a:defRPr/>
            </a:pPr>
            <a:r>
              <a:rPr lang="en-US" sz="2800" dirty="0" smtClean="0"/>
              <a:t>NOTE: Only test environments use SQL Server Express or SQL Embedded</a:t>
            </a:r>
          </a:p>
          <a:p>
            <a:pPr>
              <a:defRPr/>
            </a:pPr>
            <a:endParaRPr lang="en-US" sz="2800" dirty="0" smtClean="0"/>
          </a:p>
          <a:p>
            <a:pPr>
              <a:defRPr/>
            </a:pPr>
            <a:endParaRPr lang="en-US" dirty="0" smtClean="0"/>
          </a:p>
        </p:txBody>
      </p:sp>
      <p:pic>
        <p:nvPicPr>
          <p:cNvPr id="6151" name="Picture 2"/>
          <p:cNvPicPr>
            <a:picLocks noChangeAspect="1" noChangeArrowheads="1"/>
          </p:cNvPicPr>
          <p:nvPr/>
        </p:nvPicPr>
        <p:blipFill>
          <a:blip r:embed="rId2" cstate="print"/>
          <a:srcRect/>
          <a:stretch>
            <a:fillRect/>
          </a:stretch>
        </p:blipFill>
        <p:spPr bwMode="auto">
          <a:xfrm>
            <a:off x="6172200" y="2667000"/>
            <a:ext cx="1219200" cy="1812925"/>
          </a:xfrm>
          <a:prstGeom prst="rect">
            <a:avLst/>
          </a:prstGeom>
          <a:noFill/>
          <a:ln w="9525">
            <a:noFill/>
            <a:miter lim="800000"/>
            <a:headEnd/>
            <a:tailEnd/>
          </a:ln>
        </p:spPr>
      </p:pic>
      <p:sp>
        <p:nvSpPr>
          <p:cNvPr id="8" name="Title 1"/>
          <p:cNvSpPr>
            <a:spLocks noGrp="1"/>
          </p:cNvSpPr>
          <p:nvPr>
            <p:ph type="title"/>
          </p:nvPr>
        </p:nvSpPr>
        <p:spPr>
          <a:xfrm>
            <a:off x="457200" y="0"/>
            <a:ext cx="8229600" cy="1295400"/>
          </a:xfrm>
        </p:spPr>
        <p:txBody>
          <a:bodyPr/>
          <a:lstStyle/>
          <a:p>
            <a:r>
              <a:rPr lang="en-US" dirty="0" smtClean="0"/>
              <a:t>Farm Architecture</a:t>
            </a:r>
            <a:br>
              <a:rPr lang="en-US" dirty="0" smtClean="0"/>
            </a:br>
            <a:r>
              <a:rPr lang="en-US" sz="2400" dirty="0" smtClean="0">
                <a:solidFill>
                  <a:schemeClr val="accent1"/>
                </a:solidFill>
              </a:rPr>
              <a:t>All-in-One Farm</a:t>
            </a:r>
            <a:endParaRPr lang="en-US" sz="24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5791200" y="1295400"/>
            <a:ext cx="2057400" cy="4267200"/>
          </a:xfrm>
          <a:prstGeom prst="rect">
            <a:avLst/>
          </a:prstGeom>
          <a:gradFill flip="none" rotWithShape="1">
            <a:gsLst>
              <a:gs pos="80000">
                <a:schemeClr val="tx1"/>
              </a:gs>
              <a:gs pos="94000">
                <a:schemeClr val="bg2">
                  <a:alpha val="25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363" name="Content Placeholder 2"/>
          <p:cNvSpPr>
            <a:spLocks noGrp="1"/>
          </p:cNvSpPr>
          <p:nvPr>
            <p:ph idx="1"/>
          </p:nvPr>
        </p:nvSpPr>
        <p:spPr>
          <a:xfrm>
            <a:off x="457200" y="1600200"/>
            <a:ext cx="4724400" cy="4525963"/>
          </a:xfrm>
        </p:spPr>
        <p:txBody>
          <a:bodyPr>
            <a:normAutofit/>
          </a:bodyPr>
          <a:lstStyle/>
          <a:p>
            <a:pPr>
              <a:defRPr/>
            </a:pPr>
            <a:r>
              <a:rPr lang="en-US" sz="2800" dirty="0" smtClean="0"/>
              <a:t>Dedicated SQL Server</a:t>
            </a:r>
          </a:p>
          <a:p>
            <a:pPr>
              <a:defRPr/>
            </a:pPr>
            <a:r>
              <a:rPr lang="en-US" sz="2800" dirty="0" smtClean="0"/>
              <a:t>All SharePoint roles on single box</a:t>
            </a:r>
          </a:p>
          <a:p>
            <a:pPr>
              <a:defRPr/>
            </a:pPr>
            <a:r>
              <a:rPr lang="en-US" sz="2800" dirty="0" smtClean="0"/>
              <a:t>Disk IO contention lessened by moving SQL off SP Server</a:t>
            </a:r>
          </a:p>
          <a:p>
            <a:pPr>
              <a:defRPr/>
            </a:pPr>
            <a:r>
              <a:rPr lang="en-US" sz="2800" dirty="0" smtClean="0"/>
              <a:t>Greater performance can be gained by breaking SharePoint roles onto separate servers</a:t>
            </a:r>
          </a:p>
          <a:p>
            <a:pPr>
              <a:defRPr/>
            </a:pPr>
            <a:endParaRPr lang="en-US" sz="2800" dirty="0" smtClean="0"/>
          </a:p>
          <a:p>
            <a:pPr>
              <a:defRPr/>
            </a:pPr>
            <a:endParaRPr lang="en-US" sz="2800" dirty="0" smtClean="0"/>
          </a:p>
          <a:p>
            <a:pPr>
              <a:defRPr/>
            </a:pPr>
            <a:endParaRPr lang="en-US" dirty="0" smtClean="0"/>
          </a:p>
        </p:txBody>
      </p:sp>
      <p:pic>
        <p:nvPicPr>
          <p:cNvPr id="7175" name="Picture 2"/>
          <p:cNvPicPr>
            <a:picLocks noChangeAspect="1" noChangeArrowheads="1"/>
          </p:cNvPicPr>
          <p:nvPr/>
        </p:nvPicPr>
        <p:blipFill>
          <a:blip r:embed="rId2" cstate="print"/>
          <a:srcRect/>
          <a:stretch>
            <a:fillRect/>
          </a:stretch>
        </p:blipFill>
        <p:spPr bwMode="auto">
          <a:xfrm>
            <a:off x="6096000" y="3657600"/>
            <a:ext cx="1155700" cy="1371600"/>
          </a:xfrm>
          <a:prstGeom prst="rect">
            <a:avLst/>
          </a:prstGeom>
          <a:noFill/>
          <a:ln w="9525">
            <a:noFill/>
            <a:miter lim="800000"/>
            <a:headEnd/>
            <a:tailEnd/>
          </a:ln>
        </p:spPr>
      </p:pic>
      <p:pic>
        <p:nvPicPr>
          <p:cNvPr id="7176" name="Picture 3"/>
          <p:cNvPicPr>
            <a:picLocks noChangeAspect="1" noChangeArrowheads="1"/>
          </p:cNvPicPr>
          <p:nvPr/>
        </p:nvPicPr>
        <p:blipFill>
          <a:blip r:embed="rId3" cstate="print"/>
          <a:srcRect/>
          <a:stretch>
            <a:fillRect/>
          </a:stretch>
        </p:blipFill>
        <p:spPr bwMode="auto">
          <a:xfrm>
            <a:off x="6172200" y="1752600"/>
            <a:ext cx="1066800" cy="1514475"/>
          </a:xfrm>
          <a:prstGeom prst="rect">
            <a:avLst/>
          </a:prstGeom>
          <a:noFill/>
          <a:ln w="9525">
            <a:noFill/>
            <a:miter lim="800000"/>
            <a:headEnd/>
            <a:tailEnd/>
          </a:ln>
        </p:spPr>
      </p:pic>
      <p:sp>
        <p:nvSpPr>
          <p:cNvPr id="8" name="Title 1"/>
          <p:cNvSpPr>
            <a:spLocks noGrp="1"/>
          </p:cNvSpPr>
          <p:nvPr>
            <p:ph type="title"/>
          </p:nvPr>
        </p:nvSpPr>
        <p:spPr>
          <a:xfrm>
            <a:off x="457200" y="0"/>
            <a:ext cx="8229600" cy="1295400"/>
          </a:xfrm>
        </p:spPr>
        <p:txBody>
          <a:bodyPr/>
          <a:lstStyle/>
          <a:p>
            <a:r>
              <a:rPr lang="en-US" dirty="0" smtClean="0"/>
              <a:t>Farm Architecture</a:t>
            </a:r>
            <a:br>
              <a:rPr lang="en-US" dirty="0" smtClean="0"/>
            </a:br>
            <a:r>
              <a:rPr lang="en-US" sz="2400" dirty="0" smtClean="0">
                <a:solidFill>
                  <a:schemeClr val="accent1"/>
                </a:solidFill>
              </a:rPr>
              <a:t>Dedicated SQL Database Server</a:t>
            </a:r>
            <a:endParaRPr lang="en-US" sz="24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Content Placeholder 2"/>
          <p:cNvSpPr>
            <a:spLocks noGrp="1"/>
          </p:cNvSpPr>
          <p:nvPr>
            <p:ph idx="1"/>
          </p:nvPr>
        </p:nvSpPr>
        <p:spPr>
          <a:xfrm>
            <a:off x="457200" y="1600200"/>
            <a:ext cx="4724400" cy="4525963"/>
          </a:xfrm>
        </p:spPr>
        <p:txBody>
          <a:bodyPr>
            <a:normAutofit fontScale="92500" lnSpcReduction="20000"/>
          </a:bodyPr>
          <a:lstStyle/>
          <a:p>
            <a:pPr>
              <a:defRPr/>
            </a:pPr>
            <a:r>
              <a:rPr lang="en-US" sz="2800" dirty="0" smtClean="0"/>
              <a:t>2 Web/Query/Excel Services/Central Admin/Inbound Email Servers</a:t>
            </a:r>
          </a:p>
          <a:p>
            <a:pPr>
              <a:defRPr/>
            </a:pPr>
            <a:r>
              <a:rPr lang="en-US" sz="2800" dirty="0" smtClean="0"/>
              <a:t>1 Dedicated Index Server (With Web role to allow it to crawl content as dedicated crawl server)</a:t>
            </a:r>
          </a:p>
          <a:p>
            <a:pPr>
              <a:defRPr/>
            </a:pPr>
            <a:r>
              <a:rPr lang="en-US" sz="2800" dirty="0" smtClean="0"/>
              <a:t>2 SQL Standard Edition Cluster Nodes</a:t>
            </a:r>
          </a:p>
          <a:p>
            <a:pPr>
              <a:defRPr/>
            </a:pPr>
            <a:r>
              <a:rPr lang="en-US" sz="2800" dirty="0" smtClean="0"/>
              <a:t>Smallest highly available farm (loss of any one server will not affect functionality)</a:t>
            </a:r>
          </a:p>
          <a:p>
            <a:pPr>
              <a:defRPr/>
            </a:pPr>
            <a:endParaRPr lang="en-US" dirty="0" smtClean="0"/>
          </a:p>
        </p:txBody>
      </p:sp>
      <p:grpSp>
        <p:nvGrpSpPr>
          <p:cNvPr id="2" name="Group 5"/>
          <p:cNvGrpSpPr>
            <a:grpSpLocks/>
          </p:cNvGrpSpPr>
          <p:nvPr/>
        </p:nvGrpSpPr>
        <p:grpSpPr bwMode="auto">
          <a:xfrm>
            <a:off x="5105400" y="1219200"/>
            <a:ext cx="3733800" cy="4800600"/>
            <a:chOff x="5105400" y="1219200"/>
            <a:chExt cx="3733800" cy="4800600"/>
          </a:xfrm>
        </p:grpSpPr>
        <p:sp>
          <p:nvSpPr>
            <p:cNvPr id="5" name="Rectangle 4"/>
            <p:cNvSpPr/>
            <p:nvPr/>
          </p:nvSpPr>
          <p:spPr>
            <a:xfrm>
              <a:off x="5105400" y="1219200"/>
              <a:ext cx="3733800" cy="4800600"/>
            </a:xfrm>
            <a:prstGeom prst="rect">
              <a:avLst/>
            </a:prstGeom>
            <a:gradFill flip="none" rotWithShape="1">
              <a:gsLst>
                <a:gs pos="80000">
                  <a:schemeClr val="tx1"/>
                </a:gs>
                <a:gs pos="94000">
                  <a:schemeClr val="bg2">
                    <a:alpha val="25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8200" name="Picture 2"/>
            <p:cNvPicPr>
              <a:picLocks noChangeAspect="1" noChangeArrowheads="1"/>
            </p:cNvPicPr>
            <p:nvPr/>
          </p:nvPicPr>
          <p:blipFill>
            <a:blip r:embed="rId2" cstate="print"/>
            <a:srcRect/>
            <a:stretch>
              <a:fillRect/>
            </a:stretch>
          </p:blipFill>
          <p:spPr bwMode="auto">
            <a:xfrm>
              <a:off x="5486400" y="1752600"/>
              <a:ext cx="2909888" cy="3733800"/>
            </a:xfrm>
            <a:prstGeom prst="rect">
              <a:avLst/>
            </a:prstGeom>
            <a:noFill/>
            <a:ln w="9525">
              <a:noFill/>
              <a:miter lim="800000"/>
              <a:headEnd/>
              <a:tailEnd/>
            </a:ln>
          </p:spPr>
        </p:pic>
      </p:grpSp>
      <p:sp>
        <p:nvSpPr>
          <p:cNvPr id="8" name="Title 1"/>
          <p:cNvSpPr>
            <a:spLocks noGrp="1"/>
          </p:cNvSpPr>
          <p:nvPr>
            <p:ph type="title"/>
          </p:nvPr>
        </p:nvSpPr>
        <p:spPr>
          <a:xfrm>
            <a:off x="457200" y="0"/>
            <a:ext cx="8229600" cy="1295400"/>
          </a:xfrm>
        </p:spPr>
        <p:txBody>
          <a:bodyPr/>
          <a:lstStyle/>
          <a:p>
            <a:r>
              <a:rPr lang="en-US" dirty="0" smtClean="0"/>
              <a:t>Farm Architecture</a:t>
            </a:r>
            <a:br>
              <a:rPr lang="en-US" dirty="0" smtClean="0"/>
            </a:br>
            <a:r>
              <a:rPr lang="en-US" sz="2400" dirty="0" smtClean="0">
                <a:solidFill>
                  <a:schemeClr val="accent1"/>
                </a:solidFill>
              </a:rPr>
              <a:t>Smallest Highly-Available Farm</a:t>
            </a:r>
            <a:endParaRPr lang="en-US" sz="24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0"/>
            <a:ext cx="8229600" cy="1295400"/>
          </a:xfrm>
        </p:spPr>
        <p:txBody>
          <a:bodyPr/>
          <a:lstStyle/>
          <a:p>
            <a:r>
              <a:rPr lang="en-US" dirty="0" smtClean="0"/>
              <a:t>Farm Architecture</a:t>
            </a:r>
            <a:br>
              <a:rPr lang="en-US" dirty="0" smtClean="0"/>
            </a:br>
            <a:r>
              <a:rPr lang="en-US" sz="2400" dirty="0" smtClean="0">
                <a:solidFill>
                  <a:schemeClr val="accent1"/>
                </a:solidFill>
              </a:rPr>
              <a:t>Scalable Farm</a:t>
            </a:r>
            <a:endParaRPr lang="en-US" sz="2400" dirty="0" smtClean="0"/>
          </a:p>
        </p:txBody>
      </p:sp>
      <p:sp>
        <p:nvSpPr>
          <p:cNvPr id="9219" name="Content Placeholder 2"/>
          <p:cNvSpPr>
            <a:spLocks noGrp="1"/>
          </p:cNvSpPr>
          <p:nvPr>
            <p:ph idx="1"/>
          </p:nvPr>
        </p:nvSpPr>
        <p:spPr>
          <a:xfrm>
            <a:off x="457200" y="1371600"/>
            <a:ext cx="8229600" cy="4525963"/>
          </a:xfrm>
        </p:spPr>
        <p:txBody>
          <a:bodyPr/>
          <a:lstStyle/>
          <a:p>
            <a:r>
              <a:rPr lang="en-US" sz="1800" dirty="0" smtClean="0"/>
              <a:t>Multiple Dedicated Web Role Servers</a:t>
            </a:r>
          </a:p>
          <a:p>
            <a:r>
              <a:rPr lang="en-US" sz="1800" dirty="0" smtClean="0"/>
              <a:t>Multiple Dedicated Query Servers</a:t>
            </a:r>
          </a:p>
          <a:p>
            <a:r>
              <a:rPr lang="en-US" sz="1800" dirty="0" smtClean="0"/>
              <a:t>Multiple Dedicated Application Servers</a:t>
            </a:r>
          </a:p>
          <a:p>
            <a:r>
              <a:rPr lang="en-US" sz="1800" dirty="0" smtClean="0"/>
              <a:t>Dedicated SharePoint Central Admin Server(s)</a:t>
            </a:r>
          </a:p>
          <a:p>
            <a:r>
              <a:rPr lang="en-US" sz="1800" dirty="0" smtClean="0"/>
              <a:t>Single Index Server (per Shared Services Provider)</a:t>
            </a:r>
          </a:p>
          <a:p>
            <a:r>
              <a:rPr lang="en-US" sz="1800" dirty="0" smtClean="0"/>
              <a:t>Multiple node or multiple instance SQL Server Enterprise Edition Cluster(s)</a:t>
            </a:r>
          </a:p>
          <a:p>
            <a:endParaRPr lang="en-US" dirty="0" smtClean="0"/>
          </a:p>
        </p:txBody>
      </p:sp>
      <p:grpSp>
        <p:nvGrpSpPr>
          <p:cNvPr id="2" name="Group 5"/>
          <p:cNvGrpSpPr>
            <a:grpSpLocks/>
          </p:cNvGrpSpPr>
          <p:nvPr/>
        </p:nvGrpSpPr>
        <p:grpSpPr bwMode="auto">
          <a:xfrm>
            <a:off x="1752600" y="3352800"/>
            <a:ext cx="5638800" cy="3276600"/>
            <a:chOff x="1752600" y="3581400"/>
            <a:chExt cx="5638800" cy="3276600"/>
          </a:xfrm>
        </p:grpSpPr>
        <p:sp>
          <p:nvSpPr>
            <p:cNvPr id="5" name="Rectangle 4"/>
            <p:cNvSpPr/>
            <p:nvPr/>
          </p:nvSpPr>
          <p:spPr>
            <a:xfrm>
              <a:off x="1752600" y="3581400"/>
              <a:ext cx="5638800" cy="3276600"/>
            </a:xfrm>
            <a:prstGeom prst="rect">
              <a:avLst/>
            </a:prstGeom>
            <a:gradFill flip="none" rotWithShape="1">
              <a:gsLst>
                <a:gs pos="80000">
                  <a:schemeClr val="tx1"/>
                </a:gs>
                <a:gs pos="94000">
                  <a:schemeClr val="bg2">
                    <a:alpha val="25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224" name="Picture 2"/>
            <p:cNvPicPr>
              <a:picLocks noChangeAspect="1" noChangeArrowheads="1"/>
            </p:cNvPicPr>
            <p:nvPr/>
          </p:nvPicPr>
          <p:blipFill>
            <a:blip r:embed="rId2" cstate="print"/>
            <a:srcRect/>
            <a:stretch>
              <a:fillRect/>
            </a:stretch>
          </p:blipFill>
          <p:spPr bwMode="auto">
            <a:xfrm>
              <a:off x="2365375" y="3959225"/>
              <a:ext cx="4414838" cy="2516188"/>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371600" y="1295400"/>
            <a:ext cx="6369050" cy="1636713"/>
          </a:xfrm>
        </p:spPr>
        <p:txBody>
          <a:bodyPr/>
          <a:lstStyle/>
          <a:p>
            <a:pPr algn="ctr" eaLnBrk="1" hangingPunct="1"/>
            <a:r>
              <a:rPr lang="en-US" dirty="0" smtClean="0">
                <a:solidFill>
                  <a:srgbClr val="FFCC00"/>
                </a:solidFill>
              </a:rPr>
              <a:t>Virtualized Farm Architecture</a:t>
            </a:r>
          </a:p>
        </p:txBody>
      </p:sp>
      <p:sp>
        <p:nvSpPr>
          <p:cNvPr id="5123" name="Rectangle 3"/>
          <p:cNvSpPr>
            <a:spLocks noGrp="1" noChangeArrowheads="1"/>
          </p:cNvSpPr>
          <p:nvPr>
            <p:ph type="subTitle" idx="1"/>
          </p:nvPr>
        </p:nvSpPr>
        <p:spPr>
          <a:xfrm>
            <a:off x="1219200" y="3276600"/>
            <a:ext cx="6364288" cy="1752600"/>
          </a:xfrm>
        </p:spPr>
        <p:txBody>
          <a:bodyPr/>
          <a:lstStyle/>
          <a:p>
            <a:pPr algn="ctr" eaLnBrk="1" hangingPunct="1">
              <a:spcBef>
                <a:spcPct val="0"/>
              </a:spcBef>
            </a:pPr>
            <a:r>
              <a:rPr lang="en-US" sz="4000" dirty="0" smtClean="0">
                <a:solidFill>
                  <a:srgbClr val="A2998A"/>
                </a:solidFill>
              </a:rPr>
              <a:t>Taking Advantage of Virtualization for SharePoint</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457200" y="1524000"/>
            <a:ext cx="8229600" cy="4953000"/>
          </a:xfrm>
        </p:spPr>
        <p:txBody>
          <a:bodyPr>
            <a:normAutofit fontScale="92500" lnSpcReduction="20000"/>
          </a:bodyPr>
          <a:lstStyle/>
          <a:p>
            <a:pPr>
              <a:defRPr/>
            </a:pPr>
            <a:r>
              <a:rPr lang="en-US" sz="2800" dirty="0" smtClean="0"/>
              <a:t>Virtualization of SharePoint is supported and recommended in many cases.</a:t>
            </a:r>
            <a:endParaRPr lang="en-US" sz="2000" dirty="0" smtClean="0"/>
          </a:p>
          <a:p>
            <a:pPr>
              <a:defRPr/>
            </a:pPr>
            <a:r>
              <a:rPr lang="en-US" sz="2800" dirty="0" smtClean="0"/>
              <a:t>Not all roles are the best candidates for virtualization, depending on the level of disk I/O that is expected.  The best candidate for virtualization is the Web/Frontend, followed by Query, Application, Index, and finally SQL.</a:t>
            </a:r>
          </a:p>
          <a:p>
            <a:pPr>
              <a:defRPr/>
            </a:pPr>
            <a:r>
              <a:rPr lang="en-US" sz="2800" dirty="0" smtClean="0"/>
              <a:t>Windows Server 2008 Hyper-V is an excellent option, and can save money, Upcoming R2 Version includes free Live Migration.</a:t>
            </a:r>
          </a:p>
          <a:p>
            <a:pPr>
              <a:defRPr/>
            </a:pPr>
            <a:r>
              <a:rPr lang="en-US" sz="2800" dirty="0" smtClean="0"/>
              <a:t>Microsoft supports third party if they are a member of the SVVP (KB 897615), this includes VMware and Citrix </a:t>
            </a:r>
            <a:r>
              <a:rPr lang="en-US" sz="2800" dirty="0" err="1" smtClean="0"/>
              <a:t>XenServer</a:t>
            </a:r>
            <a:r>
              <a:rPr lang="en-US" sz="2800" dirty="0" smtClean="0"/>
              <a:t>.  There are some limitations, consult the KB article</a:t>
            </a:r>
          </a:p>
        </p:txBody>
      </p:sp>
      <p:sp>
        <p:nvSpPr>
          <p:cNvPr id="5" name="Title 1"/>
          <p:cNvSpPr>
            <a:spLocks noGrp="1"/>
          </p:cNvSpPr>
          <p:nvPr>
            <p:ph type="title"/>
          </p:nvPr>
        </p:nvSpPr>
        <p:spPr>
          <a:xfrm>
            <a:off x="457200" y="0"/>
            <a:ext cx="8229600" cy="1295400"/>
          </a:xfrm>
        </p:spPr>
        <p:txBody>
          <a:bodyPr/>
          <a:lstStyle/>
          <a:p>
            <a:r>
              <a:rPr lang="en-US" dirty="0" smtClean="0"/>
              <a:t>Virtualized Farm Architecture</a:t>
            </a:r>
            <a:br>
              <a:rPr lang="en-US" dirty="0" smtClean="0"/>
            </a:br>
            <a:r>
              <a:rPr lang="en-US" sz="2400" dirty="0" smtClean="0">
                <a:solidFill>
                  <a:schemeClr val="accent1"/>
                </a:solidFill>
              </a:rPr>
              <a:t>Virtualization of SharePoint as a Good Thing</a:t>
            </a:r>
            <a:endParaRPr lang="en-US" sz="24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Content Placeholder 2"/>
          <p:cNvSpPr>
            <a:spLocks noGrp="1"/>
          </p:cNvSpPr>
          <p:nvPr>
            <p:ph idx="1"/>
          </p:nvPr>
        </p:nvSpPr>
        <p:spPr>
          <a:xfrm>
            <a:off x="457200" y="1600200"/>
            <a:ext cx="8077200" cy="4876800"/>
          </a:xfrm>
        </p:spPr>
        <p:txBody>
          <a:bodyPr>
            <a:normAutofit fontScale="85000" lnSpcReduction="20000"/>
          </a:bodyPr>
          <a:lstStyle/>
          <a:p>
            <a:pPr>
              <a:defRPr/>
            </a:pPr>
            <a:r>
              <a:rPr lang="en-US" sz="2800" dirty="0" smtClean="0"/>
              <a:t>Windows Server Virtualization Licensing</a:t>
            </a:r>
          </a:p>
          <a:p>
            <a:pPr lvl="1">
              <a:defRPr/>
            </a:pPr>
            <a:r>
              <a:rPr lang="en-US" sz="2400" dirty="0" smtClean="0"/>
              <a:t>Standard Edition: One virtual guest (if host is dedicated to virtualization role)</a:t>
            </a:r>
          </a:p>
          <a:p>
            <a:pPr lvl="1">
              <a:defRPr/>
            </a:pPr>
            <a:r>
              <a:rPr lang="en-US" sz="2400" dirty="0" smtClean="0"/>
              <a:t>Enterprise Edition: Four virtual guests (if host is dedicated to virtualization role) / Guests can be Std/</a:t>
            </a:r>
            <a:r>
              <a:rPr lang="en-US" sz="2400" dirty="0" err="1" smtClean="0"/>
              <a:t>Ent</a:t>
            </a:r>
            <a:endParaRPr lang="en-US" sz="2400" dirty="0" smtClean="0"/>
          </a:p>
          <a:p>
            <a:pPr lvl="1">
              <a:defRPr/>
            </a:pPr>
            <a:r>
              <a:rPr lang="en-US" sz="2400" dirty="0" err="1" smtClean="0"/>
              <a:t>DataCenter</a:t>
            </a:r>
            <a:r>
              <a:rPr lang="en-US" sz="2400" dirty="0" smtClean="0"/>
              <a:t> Edition: Unlimited Number of Virtual Guests / Per processor socket license</a:t>
            </a:r>
          </a:p>
          <a:p>
            <a:pPr lvl="1">
              <a:defRPr/>
            </a:pPr>
            <a:r>
              <a:rPr lang="en-US" sz="2400" dirty="0" smtClean="0"/>
              <a:t>Virtualization OS licensing applies to Hyper-V or any virtual host software listed in SVVP (KB 897615)</a:t>
            </a:r>
          </a:p>
          <a:p>
            <a:pPr>
              <a:defRPr/>
            </a:pPr>
            <a:r>
              <a:rPr lang="en-US" sz="2800" dirty="0" smtClean="0"/>
              <a:t>System Center Virtualization Licensing</a:t>
            </a:r>
          </a:p>
          <a:p>
            <a:pPr lvl="1">
              <a:defRPr/>
            </a:pPr>
            <a:r>
              <a:rPr lang="en-US" sz="2400" dirty="0" smtClean="0"/>
              <a:t>System Center Management Suite Standard Edition License: Gives DPM, </a:t>
            </a:r>
            <a:r>
              <a:rPr lang="en-US" sz="2400" dirty="0" err="1" smtClean="0"/>
              <a:t>OpsMgr</a:t>
            </a:r>
            <a:r>
              <a:rPr lang="en-US" sz="2400" dirty="0" smtClean="0"/>
              <a:t>, </a:t>
            </a:r>
            <a:r>
              <a:rPr lang="en-US" sz="2400" dirty="0" err="1" smtClean="0"/>
              <a:t>ConfigMgr</a:t>
            </a:r>
            <a:r>
              <a:rPr lang="en-US" sz="2400" dirty="0" smtClean="0"/>
              <a:t>, and VMM Agents for 1 server.</a:t>
            </a:r>
          </a:p>
          <a:p>
            <a:pPr lvl="1">
              <a:defRPr/>
            </a:pPr>
            <a:r>
              <a:rPr lang="en-US" sz="2400" dirty="0" smtClean="0"/>
              <a:t>System Center Management Suite Enterprise Edition License: Gives unlimited DPM, </a:t>
            </a:r>
            <a:r>
              <a:rPr lang="en-US" sz="2400" dirty="0" err="1" smtClean="0"/>
              <a:t>OpsMgr</a:t>
            </a:r>
            <a:r>
              <a:rPr lang="en-US" sz="2400" dirty="0" smtClean="0"/>
              <a:t>, </a:t>
            </a:r>
            <a:r>
              <a:rPr lang="en-US" sz="2400" dirty="0" err="1" smtClean="0"/>
              <a:t>ConfigMgr</a:t>
            </a:r>
            <a:r>
              <a:rPr lang="en-US" sz="2400" dirty="0" smtClean="0"/>
              <a:t>, and VMM Agents for all virtual guests on the host.</a:t>
            </a:r>
          </a:p>
          <a:p>
            <a:pPr>
              <a:defRPr/>
            </a:pPr>
            <a:r>
              <a:rPr lang="en-US" sz="2800" dirty="0" smtClean="0"/>
              <a:t>Check with Microsoft for Specifics…</a:t>
            </a:r>
          </a:p>
          <a:p>
            <a:pPr>
              <a:defRPr/>
            </a:pPr>
            <a:endParaRPr lang="en-US" dirty="0" smtClean="0"/>
          </a:p>
        </p:txBody>
      </p:sp>
      <p:sp>
        <p:nvSpPr>
          <p:cNvPr id="8" name="Title 1"/>
          <p:cNvSpPr>
            <a:spLocks noGrp="1"/>
          </p:cNvSpPr>
          <p:nvPr>
            <p:ph type="title"/>
          </p:nvPr>
        </p:nvSpPr>
        <p:spPr>
          <a:xfrm>
            <a:off x="457200" y="0"/>
            <a:ext cx="8229600" cy="1295400"/>
          </a:xfrm>
        </p:spPr>
        <p:txBody>
          <a:bodyPr/>
          <a:lstStyle/>
          <a:p>
            <a:r>
              <a:rPr lang="en-US" dirty="0" smtClean="0"/>
              <a:t>Virtualized Farm Architecture</a:t>
            </a:r>
            <a:br>
              <a:rPr lang="en-US" dirty="0" smtClean="0"/>
            </a:br>
            <a:r>
              <a:rPr lang="en-US" sz="2400" dirty="0" smtClean="0">
                <a:solidFill>
                  <a:schemeClr val="accent1"/>
                </a:solidFill>
              </a:rPr>
              <a:t>Microsoft Virtualization Licensing</a:t>
            </a:r>
            <a:endParaRPr lang="en-US" sz="24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304800" y="1219200"/>
            <a:ext cx="8839200" cy="3733800"/>
          </a:xfrm>
          <a:prstGeom prst="rect">
            <a:avLst/>
          </a:prstGeom>
          <a:gradFill flip="none" rotWithShape="1">
            <a:gsLst>
              <a:gs pos="80000">
                <a:schemeClr val="tx1"/>
              </a:gs>
              <a:gs pos="94000">
                <a:schemeClr val="bg2">
                  <a:alpha val="25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 name="Content Placeholder 3" descr="VirtualFarmsExample-1Host.png"/>
          <p:cNvPicPr>
            <a:picLocks noGrp="1" noChangeAspect="1"/>
          </p:cNvPicPr>
          <p:nvPr>
            <p:ph idx="1"/>
          </p:nvPr>
        </p:nvPicPr>
        <p:blipFill>
          <a:blip r:embed="rId2" cstate="print"/>
          <a:stretch>
            <a:fillRect/>
          </a:stretch>
        </p:blipFill>
        <p:spPr>
          <a:xfrm>
            <a:off x="1219200" y="1676400"/>
            <a:ext cx="6934200" cy="2725664"/>
          </a:xfrm>
        </p:spPr>
      </p:pic>
      <p:sp>
        <p:nvSpPr>
          <p:cNvPr id="8" name="Content Placeholder 2"/>
          <p:cNvSpPr txBox="1">
            <a:spLocks/>
          </p:cNvSpPr>
          <p:nvPr/>
        </p:nvSpPr>
        <p:spPr>
          <a:xfrm>
            <a:off x="457200" y="4800600"/>
            <a:ext cx="8229600" cy="1905001"/>
          </a:xfrm>
          <a:prstGeom prst="rect">
            <a:avLst/>
          </a:prstGeom>
        </p:spPr>
        <p:txBody>
          <a:bodyPr vert="horz" lIns="91440">
            <a:normAutofit fontScale="92500" lnSpcReduction="10000"/>
          </a:bodyPr>
          <a:lstStyle/>
          <a:p>
            <a:pPr marL="320040" lvl="0" indent="-320040">
              <a:spcBef>
                <a:spcPct val="20000"/>
              </a:spcBef>
              <a:buClr>
                <a:schemeClr val="accent1"/>
              </a:buClr>
              <a:buSzPct val="70000"/>
              <a:buFont typeface="Wingdings 2"/>
              <a:buChar char=""/>
            </a:pPr>
            <a:r>
              <a:rPr lang="en-US" sz="2600" dirty="0" smtClean="0"/>
              <a:t>Allows organizations that wouldn’t normally be able to have a test environment to run one</a:t>
            </a:r>
          </a:p>
          <a:p>
            <a:pPr marL="320040" lvl="0" indent="-320040">
              <a:spcBef>
                <a:spcPct val="20000"/>
              </a:spcBef>
              <a:buClr>
                <a:schemeClr val="accent1"/>
              </a:buClr>
              <a:buSzPct val="70000"/>
              <a:buFont typeface="Wingdings 2"/>
              <a:buChar char=""/>
            </a:pPr>
            <a:r>
              <a:rPr lang="en-US" sz="2600" dirty="0" smtClean="0"/>
              <a:t>Allows for separation of the database role onto a dedicated server</a:t>
            </a:r>
          </a:p>
          <a:p>
            <a:pPr marL="320040" lvl="0" indent="-320040">
              <a:spcBef>
                <a:spcPct val="20000"/>
              </a:spcBef>
              <a:buClr>
                <a:schemeClr val="accent1"/>
              </a:buClr>
              <a:buSzPct val="70000"/>
              <a:buFont typeface="Wingdings 2"/>
              <a:buChar char=""/>
            </a:pPr>
            <a:r>
              <a:rPr lang="en-US" sz="2600" dirty="0" smtClean="0"/>
              <a:t>Can be more easily scaled out in the future</a:t>
            </a:r>
          </a:p>
        </p:txBody>
      </p:sp>
      <p:sp>
        <p:nvSpPr>
          <p:cNvPr id="6" name="Title 1"/>
          <p:cNvSpPr txBox="1">
            <a:spLocks/>
          </p:cNvSpPr>
          <p:nvPr/>
        </p:nvSpPr>
        <p:spPr>
          <a:xfrm>
            <a:off x="457200" y="0"/>
            <a:ext cx="8229600" cy="1295400"/>
          </a:xfrm>
          <a:prstGeom prst="rect">
            <a:avLst/>
          </a:prstGeom>
        </p:spPr>
        <p:txBody>
          <a:bodyPr vert="horz" lIns="0" tIns="9144" rIns="0" bIns="9144"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uLnTx/>
                <a:uFillTx/>
                <a:latin typeface="+mj-lt"/>
                <a:ea typeface="+mj-ea"/>
                <a:cs typeface="+mj-cs"/>
              </a:rPr>
              <a:t>Virtualized Farm Architecture</a:t>
            </a:r>
            <a:br>
              <a:rPr kumimoji="0" lang="en-US" sz="4800" b="1" i="0" u="none" strike="noStrike" kern="1200" cap="none" spc="0" normalizeH="0" baseline="0" noProof="0"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uLnTx/>
                <a:uFillTx/>
                <a:latin typeface="+mj-lt"/>
                <a:ea typeface="+mj-ea"/>
                <a:cs typeface="+mj-cs"/>
              </a:rPr>
            </a:br>
            <a:r>
              <a:rPr kumimoji="0" lang="en-US" sz="2400" b="1" i="0" u="none" strike="noStrike" kern="1200" cap="none" spc="0" normalizeH="0" baseline="0" noProof="0" dirty="0" smtClean="0">
                <a:ln w="500">
                  <a:solidFill>
                    <a:schemeClr val="tx2">
                      <a:shade val="20000"/>
                      <a:satMod val="350000"/>
                    </a:schemeClr>
                  </a:solidFill>
                </a:ln>
                <a:solidFill>
                  <a:schemeClr val="accent1"/>
                </a:solidFill>
                <a:effectLst>
                  <a:outerShdw blurRad="30000" dist="30000" dir="2700000" algn="tl" rotWithShape="0">
                    <a:schemeClr val="bg2">
                      <a:shade val="45000"/>
                      <a:satMod val="150000"/>
                      <a:alpha val="90000"/>
                    </a:schemeClr>
                  </a:outerShdw>
                </a:effectLst>
                <a:uLnTx/>
                <a:uFillTx/>
                <a:latin typeface="+mj-lt"/>
                <a:ea typeface="+mj-ea"/>
                <a:cs typeface="+mj-cs"/>
              </a:rPr>
              <a:t>Cost-effective </a:t>
            </a:r>
            <a:r>
              <a:rPr kumimoji="0" lang="en-US" sz="2400" b="1" i="0" u="none" strike="noStrike" kern="1200" cap="none" spc="0" normalizeH="0" noProof="0" dirty="0" smtClean="0">
                <a:ln w="500">
                  <a:solidFill>
                    <a:schemeClr val="tx2">
                      <a:shade val="20000"/>
                      <a:satMod val="350000"/>
                    </a:schemeClr>
                  </a:solidFill>
                </a:ln>
                <a:solidFill>
                  <a:schemeClr val="accent1"/>
                </a:solidFill>
                <a:effectLst>
                  <a:outerShdw blurRad="30000" dist="30000" dir="2700000" algn="tl" rotWithShape="0">
                    <a:schemeClr val="bg2">
                      <a:shade val="45000"/>
                      <a:satMod val="150000"/>
                      <a:alpha val="90000"/>
                    </a:schemeClr>
                  </a:outerShdw>
                </a:effectLst>
                <a:uLnTx/>
                <a:uFillTx/>
                <a:latin typeface="+mj-lt"/>
                <a:ea typeface="+mj-ea"/>
                <a:cs typeface="+mj-cs"/>
              </a:rPr>
              <a:t>Virtual Environment</a:t>
            </a:r>
            <a:endParaRPr kumimoji="0" lang="en-US" sz="2400" b="1" i="0" u="none" strike="noStrike" kern="1200" cap="none" spc="0" normalizeH="0" baseline="0" noProof="0"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uLnTx/>
              <a:uFillTx/>
              <a:latin typeface="+mj-lt"/>
              <a:ea typeface="+mj-ea"/>
              <a:cs typeface="+mj-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2286000" y="1447800"/>
            <a:ext cx="7086600" cy="5105400"/>
          </a:xfrm>
          <a:prstGeom prst="rect">
            <a:avLst/>
          </a:prstGeom>
          <a:gradFill flip="none" rotWithShape="1">
            <a:gsLst>
              <a:gs pos="80000">
                <a:schemeClr val="tx1"/>
              </a:gs>
              <a:gs pos="94000">
                <a:schemeClr val="bg2">
                  <a:alpha val="25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Content Placeholder 2"/>
          <p:cNvSpPr txBox="1">
            <a:spLocks/>
          </p:cNvSpPr>
          <p:nvPr/>
        </p:nvSpPr>
        <p:spPr>
          <a:xfrm>
            <a:off x="304800" y="1371600"/>
            <a:ext cx="2209800" cy="5257800"/>
          </a:xfrm>
          <a:prstGeom prst="rect">
            <a:avLst/>
          </a:prstGeom>
        </p:spPr>
        <p:txBody>
          <a:bodyPr vert="horz" lIns="91440">
            <a:normAutofit fontScale="85000" lnSpcReduction="20000"/>
          </a:bodyPr>
          <a:lstStyle/>
          <a:p>
            <a:pPr marL="320040" lvl="0" indent="-320040">
              <a:spcBef>
                <a:spcPct val="20000"/>
              </a:spcBef>
              <a:buClr>
                <a:schemeClr val="accent1"/>
              </a:buClr>
              <a:buSzPct val="70000"/>
              <a:buFont typeface="Wingdings 2"/>
              <a:buChar char=""/>
            </a:pPr>
            <a:r>
              <a:rPr lang="en-US" sz="2600" dirty="0" smtClean="0"/>
              <a:t>High-Availability across Hosts</a:t>
            </a:r>
          </a:p>
          <a:p>
            <a:pPr marL="320040" lvl="0" indent="-320040">
              <a:spcBef>
                <a:spcPct val="20000"/>
              </a:spcBef>
              <a:buClr>
                <a:schemeClr val="accent1"/>
              </a:buClr>
              <a:buSzPct val="70000"/>
              <a:buFont typeface="Wingdings 2"/>
              <a:buChar char=""/>
            </a:pPr>
            <a:r>
              <a:rPr lang="en-US" sz="2600" dirty="0" smtClean="0"/>
              <a:t>All components virtualized</a:t>
            </a:r>
          </a:p>
          <a:p>
            <a:pPr marL="320040" lvl="0" indent="-320040">
              <a:spcBef>
                <a:spcPct val="20000"/>
              </a:spcBef>
              <a:buClr>
                <a:schemeClr val="accent1"/>
              </a:buClr>
              <a:buSzPct val="70000"/>
              <a:buFont typeface="Wingdings 2"/>
              <a:buChar char=""/>
            </a:pPr>
            <a:r>
              <a:rPr lang="en-US" sz="2600" dirty="0" smtClean="0"/>
              <a:t>Uses only two Windows </a:t>
            </a:r>
            <a:r>
              <a:rPr lang="en-US" sz="2600" dirty="0" err="1" smtClean="0"/>
              <a:t>Ent</a:t>
            </a:r>
            <a:r>
              <a:rPr lang="en-US" sz="2600" dirty="0" smtClean="0"/>
              <a:t> Edition Licenses</a:t>
            </a:r>
          </a:p>
          <a:p>
            <a:pPr marL="320040" lvl="0" indent="-320040">
              <a:spcBef>
                <a:spcPct val="20000"/>
              </a:spcBef>
              <a:buClr>
                <a:schemeClr val="accent1"/>
              </a:buClr>
              <a:buSzPct val="70000"/>
              <a:buFont typeface="Wingdings 2"/>
              <a:buChar char=""/>
            </a:pPr>
            <a:r>
              <a:rPr lang="en-US" sz="2600" dirty="0" smtClean="0"/>
              <a:t>With </a:t>
            </a:r>
            <a:r>
              <a:rPr lang="en-US" sz="2600" dirty="0" err="1" smtClean="0"/>
              <a:t>Vmotion</a:t>
            </a:r>
            <a:r>
              <a:rPr lang="en-US" sz="2600" dirty="0" smtClean="0"/>
              <a:t>, </a:t>
            </a:r>
            <a:r>
              <a:rPr lang="en-US" sz="2600" dirty="0" err="1" smtClean="0"/>
              <a:t>XenMotion</a:t>
            </a:r>
            <a:r>
              <a:rPr lang="en-US" sz="2600" dirty="0" smtClean="0"/>
              <a:t>, or Hyper-V R2 Live Migration, failover can be setup at VM level</a:t>
            </a:r>
          </a:p>
        </p:txBody>
      </p:sp>
      <p:sp>
        <p:nvSpPr>
          <p:cNvPr id="9" name="Title 1"/>
          <p:cNvSpPr txBox="1">
            <a:spLocks/>
          </p:cNvSpPr>
          <p:nvPr/>
        </p:nvSpPr>
        <p:spPr>
          <a:xfrm>
            <a:off x="457200" y="0"/>
            <a:ext cx="8229600" cy="1295400"/>
          </a:xfrm>
          <a:prstGeom prst="rect">
            <a:avLst/>
          </a:prstGeom>
        </p:spPr>
        <p:txBody>
          <a:bodyPr vert="horz" lIns="0" tIns="9144" rIns="0" bIns="9144"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uLnTx/>
                <a:uFillTx/>
                <a:latin typeface="+mj-lt"/>
                <a:ea typeface="+mj-ea"/>
                <a:cs typeface="+mj-cs"/>
              </a:rPr>
              <a:t>Virtualized Farm Architecture</a:t>
            </a:r>
            <a:br>
              <a:rPr kumimoji="0" lang="en-US" sz="4800" b="1" i="0" u="none" strike="noStrike" kern="1200" cap="none" spc="0" normalizeH="0" baseline="0" noProof="0"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uLnTx/>
                <a:uFillTx/>
                <a:latin typeface="+mj-lt"/>
                <a:ea typeface="+mj-ea"/>
                <a:cs typeface="+mj-cs"/>
              </a:rPr>
            </a:br>
            <a:r>
              <a:rPr kumimoji="0" lang="en-US" sz="2400" b="1" i="0" u="none" strike="noStrike" kern="1200" cap="none" spc="0" normalizeH="0" baseline="0" noProof="0" dirty="0" smtClean="0">
                <a:ln w="500">
                  <a:solidFill>
                    <a:schemeClr val="tx2">
                      <a:shade val="20000"/>
                      <a:satMod val="350000"/>
                    </a:schemeClr>
                  </a:solidFill>
                </a:ln>
                <a:solidFill>
                  <a:schemeClr val="accent1"/>
                </a:solidFill>
                <a:effectLst>
                  <a:outerShdw blurRad="30000" dist="30000" dir="2700000" algn="tl" rotWithShape="0">
                    <a:schemeClr val="bg2">
                      <a:shade val="45000"/>
                      <a:satMod val="150000"/>
                      <a:alpha val="90000"/>
                    </a:schemeClr>
                  </a:outerShdw>
                </a:effectLst>
                <a:uLnTx/>
                <a:uFillTx/>
                <a:latin typeface="+mj-lt"/>
                <a:ea typeface="+mj-ea"/>
                <a:cs typeface="+mj-cs"/>
              </a:rPr>
              <a:t>Fully Redundant Farm</a:t>
            </a:r>
            <a:r>
              <a:rPr kumimoji="0" lang="en-US" sz="2400" b="1" i="0" u="none" strike="noStrike" kern="1200" cap="none" spc="0" normalizeH="0" noProof="0" dirty="0" smtClean="0">
                <a:ln w="500">
                  <a:solidFill>
                    <a:schemeClr val="tx2">
                      <a:shade val="20000"/>
                      <a:satMod val="350000"/>
                    </a:schemeClr>
                  </a:solidFill>
                </a:ln>
                <a:solidFill>
                  <a:schemeClr val="accent1"/>
                </a:solidFill>
                <a:effectLst>
                  <a:outerShdw blurRad="30000" dist="30000" dir="2700000" algn="tl" rotWithShape="0">
                    <a:schemeClr val="bg2">
                      <a:shade val="45000"/>
                      <a:satMod val="150000"/>
                      <a:alpha val="90000"/>
                    </a:schemeClr>
                  </a:outerShdw>
                </a:effectLst>
                <a:uLnTx/>
                <a:uFillTx/>
                <a:latin typeface="+mj-lt"/>
                <a:ea typeface="+mj-ea"/>
                <a:cs typeface="+mj-cs"/>
              </a:rPr>
              <a:t> with only Two Servers</a:t>
            </a:r>
            <a:endParaRPr kumimoji="0" lang="en-US" sz="2400" b="1" i="0" u="none" strike="noStrike" kern="1200" cap="none" spc="0" normalizeH="0" baseline="0" noProof="0"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uLnTx/>
              <a:uFillTx/>
              <a:latin typeface="+mj-lt"/>
              <a:ea typeface="+mj-ea"/>
              <a:cs typeface="+mj-cs"/>
            </a:endParaRPr>
          </a:p>
        </p:txBody>
      </p:sp>
      <p:pic>
        <p:nvPicPr>
          <p:cNvPr id="145409" name="Picture 1" descr="D:\Users\Michael\Documents\Speaking\Conferences\2009-NYC-SPUG\Diagrams\VirtualFarmsExample-2Hosts.tif"/>
          <p:cNvPicPr>
            <a:picLocks noChangeAspect="1" noChangeArrowheads="1"/>
          </p:cNvPicPr>
          <p:nvPr/>
        </p:nvPicPr>
        <p:blipFill>
          <a:blip r:embed="rId2" cstate="print"/>
          <a:srcRect/>
          <a:stretch>
            <a:fillRect/>
          </a:stretch>
        </p:blipFill>
        <p:spPr bwMode="auto">
          <a:xfrm>
            <a:off x="2971800" y="2133600"/>
            <a:ext cx="5781675" cy="367665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209800" y="1447800"/>
            <a:ext cx="7077332" cy="5410200"/>
          </a:xfrm>
          <a:prstGeom prst="rect">
            <a:avLst/>
          </a:prstGeom>
          <a:gradFill flip="none" rotWithShape="1">
            <a:gsLst>
              <a:gs pos="80000">
                <a:schemeClr val="tx1"/>
              </a:gs>
              <a:gs pos="94000">
                <a:schemeClr val="bg2">
                  <a:alpha val="25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26" name="Picture 2" descr="C:\Data\Speaking\Conferences\2008-Sydney-SPUG\VirtualFarmsExample-2Hosts.png"/>
          <p:cNvPicPr>
            <a:picLocks noChangeAspect="1" noChangeArrowheads="1"/>
          </p:cNvPicPr>
          <p:nvPr/>
        </p:nvPicPr>
        <p:blipFill>
          <a:blip r:embed="rId2" cstate="print"/>
          <a:srcRect/>
          <a:stretch>
            <a:fillRect/>
          </a:stretch>
        </p:blipFill>
        <p:spPr bwMode="auto">
          <a:xfrm>
            <a:off x="2895600" y="2010676"/>
            <a:ext cx="5629532" cy="4304399"/>
          </a:xfrm>
          <a:prstGeom prst="rect">
            <a:avLst/>
          </a:prstGeom>
          <a:noFill/>
        </p:spPr>
      </p:pic>
      <p:sp>
        <p:nvSpPr>
          <p:cNvPr id="8" name="Content Placeholder 2"/>
          <p:cNvSpPr txBox="1">
            <a:spLocks/>
          </p:cNvSpPr>
          <p:nvPr/>
        </p:nvSpPr>
        <p:spPr>
          <a:xfrm>
            <a:off x="152400" y="1447800"/>
            <a:ext cx="2286000" cy="5105400"/>
          </a:xfrm>
          <a:prstGeom prst="rect">
            <a:avLst/>
          </a:prstGeom>
        </p:spPr>
        <p:txBody>
          <a:bodyPr vert="horz" lIns="91440">
            <a:normAutofit fontScale="92500" lnSpcReduction="10000"/>
          </a:bodyPr>
          <a:lstStyle/>
          <a:p>
            <a:pPr marL="320040" lvl="0" indent="-320040">
              <a:spcBef>
                <a:spcPct val="20000"/>
              </a:spcBef>
              <a:buClr>
                <a:schemeClr val="accent1"/>
              </a:buClr>
              <a:buSzPct val="70000"/>
              <a:buFont typeface="Wingdings 2"/>
              <a:buChar char=""/>
            </a:pPr>
            <a:r>
              <a:rPr lang="en-US" sz="2600" dirty="0" smtClean="0"/>
              <a:t>Highest transaction servers are physical</a:t>
            </a:r>
          </a:p>
          <a:p>
            <a:pPr marL="320040" lvl="0" indent="-320040">
              <a:spcBef>
                <a:spcPct val="20000"/>
              </a:spcBef>
              <a:buClr>
                <a:schemeClr val="accent1"/>
              </a:buClr>
              <a:buSzPct val="70000"/>
              <a:buFont typeface="Wingdings 2"/>
              <a:buChar char=""/>
            </a:pPr>
            <a:r>
              <a:rPr lang="en-US" sz="2600" dirty="0" smtClean="0"/>
              <a:t>Multiple farm support, with DBs for all farms on the SQL cluster</a:t>
            </a:r>
          </a:p>
          <a:p>
            <a:pPr marL="320040" lvl="0" indent="-320040">
              <a:spcBef>
                <a:spcPct val="20000"/>
              </a:spcBef>
              <a:buClr>
                <a:schemeClr val="accent1"/>
              </a:buClr>
              <a:buSzPct val="70000"/>
              <a:buFont typeface="Wingdings 2"/>
              <a:buChar char=""/>
            </a:pPr>
            <a:r>
              <a:rPr lang="en-US" sz="2600" dirty="0" smtClean="0"/>
              <a:t>Only five physical servers total, but high performance</a:t>
            </a:r>
          </a:p>
        </p:txBody>
      </p:sp>
      <p:sp>
        <p:nvSpPr>
          <p:cNvPr id="6" name="Title 1"/>
          <p:cNvSpPr txBox="1">
            <a:spLocks/>
          </p:cNvSpPr>
          <p:nvPr/>
        </p:nvSpPr>
        <p:spPr>
          <a:xfrm>
            <a:off x="457200" y="0"/>
            <a:ext cx="8229600" cy="1295400"/>
          </a:xfrm>
          <a:prstGeom prst="rect">
            <a:avLst/>
          </a:prstGeom>
        </p:spPr>
        <p:txBody>
          <a:bodyPr vert="horz" lIns="0" tIns="9144" rIns="0" bIns="9144"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uLnTx/>
                <a:uFillTx/>
                <a:latin typeface="+mj-lt"/>
                <a:ea typeface="+mj-ea"/>
                <a:cs typeface="+mj-cs"/>
              </a:rPr>
              <a:t>Virtualized Farm Architecture</a:t>
            </a:r>
            <a:br>
              <a:rPr kumimoji="0" lang="en-US" sz="4800" b="1" i="0" u="none" strike="noStrike" kern="1200" cap="none" spc="0" normalizeH="0" baseline="0" noProof="0"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uLnTx/>
                <a:uFillTx/>
                <a:latin typeface="+mj-lt"/>
                <a:ea typeface="+mj-ea"/>
                <a:cs typeface="+mj-cs"/>
              </a:rPr>
            </a:br>
            <a:r>
              <a:rPr kumimoji="0" lang="en-US" sz="2400" b="1" i="0" u="none" strike="noStrike" kern="1200" cap="none" spc="0" normalizeH="0" baseline="0" noProof="0" dirty="0" smtClean="0">
                <a:ln w="500">
                  <a:solidFill>
                    <a:schemeClr val="tx2">
                      <a:shade val="20000"/>
                      <a:satMod val="350000"/>
                    </a:schemeClr>
                  </a:solidFill>
                </a:ln>
                <a:solidFill>
                  <a:schemeClr val="accent1"/>
                </a:solidFill>
                <a:effectLst>
                  <a:outerShdw blurRad="30000" dist="30000" dir="2700000" algn="tl" rotWithShape="0">
                    <a:schemeClr val="bg2">
                      <a:shade val="45000"/>
                      <a:satMod val="150000"/>
                      <a:alpha val="90000"/>
                    </a:schemeClr>
                  </a:outerShdw>
                </a:effectLst>
                <a:uLnTx/>
                <a:uFillTx/>
                <a:latin typeface="+mj-lt"/>
                <a:ea typeface="+mj-ea"/>
                <a:cs typeface="+mj-cs"/>
              </a:rPr>
              <a:t>Best Practice Virtual/Physical Farm with HA and Performance</a:t>
            </a:r>
            <a:endParaRPr kumimoji="0" lang="en-US" sz="2400" b="1" i="0" u="none" strike="noStrike" kern="1200" cap="none" spc="0" normalizeH="0" baseline="0" noProof="0"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uLnTx/>
              <a:uFillTx/>
              <a:latin typeface="+mj-lt"/>
              <a:ea typeface="+mj-ea"/>
              <a:cs typeface="+mj-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609600"/>
            <a:ext cx="9144000" cy="6629400"/>
          </a:xfrm>
          <a:prstGeom prst="rect">
            <a:avLst/>
          </a:prstGeom>
          <a:gradFill flip="none" rotWithShape="1">
            <a:gsLst>
              <a:gs pos="80000">
                <a:schemeClr val="tx1"/>
              </a:gs>
              <a:gs pos="94000">
                <a:schemeClr val="bg2">
                  <a:alpha val="25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26" name="Picture 2" descr="C:\Data\Speaking\Conferences\2008-Sydney-SPUG\VirtualFarmsExample-3Hosts.png"/>
          <p:cNvPicPr>
            <a:picLocks noChangeAspect="1" noChangeArrowheads="1"/>
          </p:cNvPicPr>
          <p:nvPr/>
        </p:nvPicPr>
        <p:blipFill>
          <a:blip r:embed="rId2" cstate="print"/>
          <a:srcRect/>
          <a:stretch>
            <a:fillRect/>
          </a:stretch>
        </p:blipFill>
        <p:spPr bwMode="auto">
          <a:xfrm>
            <a:off x="914400" y="1219200"/>
            <a:ext cx="7167563" cy="5344598"/>
          </a:xfrm>
          <a:prstGeom prst="rect">
            <a:avLst/>
          </a:prstGeom>
          <a:noFill/>
        </p:spPr>
      </p:pic>
      <p:sp>
        <p:nvSpPr>
          <p:cNvPr id="6" name="Title 1"/>
          <p:cNvSpPr>
            <a:spLocks noGrp="1"/>
          </p:cNvSpPr>
          <p:nvPr>
            <p:ph type="title"/>
          </p:nvPr>
        </p:nvSpPr>
        <p:spPr>
          <a:xfrm>
            <a:off x="457200" y="0"/>
            <a:ext cx="8229600" cy="914400"/>
          </a:xfrm>
        </p:spPr>
        <p:txBody>
          <a:bodyPr>
            <a:normAutofit/>
          </a:bodyPr>
          <a:lstStyle/>
          <a:p>
            <a:r>
              <a:rPr lang="en-US" sz="4400" dirty="0" smtClean="0"/>
              <a:t>Multiple Hosts – Scale Out</a:t>
            </a:r>
            <a:endParaRPr lang="en-US" sz="4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371600" y="1295400"/>
            <a:ext cx="6369050" cy="1636713"/>
          </a:xfrm>
        </p:spPr>
        <p:txBody>
          <a:bodyPr>
            <a:normAutofit fontScale="90000"/>
          </a:bodyPr>
          <a:lstStyle/>
          <a:p>
            <a:pPr algn="ctr" eaLnBrk="1" hangingPunct="1"/>
            <a:r>
              <a:rPr lang="en-US" dirty="0" smtClean="0">
                <a:solidFill>
                  <a:srgbClr val="FFCC00"/>
                </a:solidFill>
              </a:rPr>
              <a:t>Content Database and Site Collection Architecture</a:t>
            </a:r>
          </a:p>
        </p:txBody>
      </p:sp>
      <p:sp>
        <p:nvSpPr>
          <p:cNvPr id="5123" name="Rectangle 3"/>
          <p:cNvSpPr>
            <a:spLocks noGrp="1" noChangeArrowheads="1"/>
          </p:cNvSpPr>
          <p:nvPr>
            <p:ph type="subTitle" idx="1"/>
          </p:nvPr>
        </p:nvSpPr>
        <p:spPr>
          <a:xfrm>
            <a:off x="1219200" y="3276600"/>
            <a:ext cx="6364288" cy="1752600"/>
          </a:xfrm>
        </p:spPr>
        <p:txBody>
          <a:bodyPr/>
          <a:lstStyle/>
          <a:p>
            <a:pPr algn="ctr" eaLnBrk="1" hangingPunct="1">
              <a:spcBef>
                <a:spcPct val="0"/>
              </a:spcBef>
            </a:pPr>
            <a:r>
              <a:rPr lang="en-US" sz="4000" dirty="0" smtClean="0">
                <a:solidFill>
                  <a:srgbClr val="A2998A"/>
                </a:solidFill>
              </a:rPr>
              <a:t>Distribute by Default</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fontScale="90000"/>
          </a:bodyPr>
          <a:lstStyle/>
          <a:p>
            <a:r>
              <a:rPr lang="en-US" dirty="0" smtClean="0"/>
              <a:t>Content Database and Site Collection Planning</a:t>
            </a:r>
            <a:br>
              <a:rPr lang="en-US" dirty="0" smtClean="0"/>
            </a:br>
            <a:r>
              <a:rPr lang="en-US" sz="2400" dirty="0" smtClean="0">
                <a:solidFill>
                  <a:schemeClr val="accent1"/>
                </a:solidFill>
              </a:rPr>
              <a:t>Distribute by Default</a:t>
            </a:r>
            <a:endParaRPr lang="en-US" dirty="0" smtClean="0">
              <a:solidFill>
                <a:schemeClr val="accent1"/>
              </a:solidFill>
            </a:endParaRPr>
          </a:p>
        </p:txBody>
      </p:sp>
      <p:sp>
        <p:nvSpPr>
          <p:cNvPr id="8195" name="Content Placeholder 2"/>
          <p:cNvSpPr>
            <a:spLocks noGrp="1"/>
          </p:cNvSpPr>
          <p:nvPr>
            <p:ph idx="1"/>
          </p:nvPr>
        </p:nvSpPr>
        <p:spPr/>
        <p:txBody>
          <a:bodyPr>
            <a:normAutofit/>
          </a:bodyPr>
          <a:lstStyle/>
          <a:p>
            <a:pPr>
              <a:defRPr/>
            </a:pPr>
            <a:r>
              <a:rPr lang="en-US" sz="2800" dirty="0" smtClean="0"/>
              <a:t>Start with a distributed architecture of content databases from the beginning, within reason (more than 50 per SQL instance is not recommended)</a:t>
            </a:r>
          </a:p>
          <a:p>
            <a:pPr>
              <a:defRPr/>
            </a:pPr>
            <a:r>
              <a:rPr lang="en-US" sz="2800" dirty="0" smtClean="0"/>
              <a:t>Distribute content across Site Collections from the beginning as well, it is very difficult to extract content after the face</a:t>
            </a:r>
          </a:p>
          <a:p>
            <a:pPr>
              <a:defRPr/>
            </a:pPr>
            <a:r>
              <a:rPr lang="en-US" sz="2800" dirty="0" smtClean="0"/>
              <a:t>Allow your environment to scale and your users to ‘grow into’ their SharePoint site collections</a:t>
            </a:r>
          </a:p>
          <a:p>
            <a:pPr>
              <a:defRPr/>
            </a:pPr>
            <a:endParaRPr lang="en-US" sz="24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145" name="Object 1"/>
          <p:cNvGraphicFramePr>
            <a:graphicFrameLocks noChangeAspect="1"/>
          </p:cNvGraphicFramePr>
          <p:nvPr/>
        </p:nvGraphicFramePr>
        <p:xfrm>
          <a:off x="1143000" y="0"/>
          <a:ext cx="7164258" cy="6858000"/>
        </p:xfrm>
        <a:graphic>
          <a:graphicData uri="http://schemas.openxmlformats.org/presentationml/2006/ole">
            <p:oleObj spid="_x0000_s61442" name="Visio" r:id="rId3" imgW="8339112" imgH="7979113" progId="Visio.Drawing.11">
              <p:embed/>
            </p:oleObj>
          </a:graphicData>
        </a:graphic>
      </p:graphicFrame>
      <p:sp>
        <p:nvSpPr>
          <p:cNvPr id="7" name="Title 1"/>
          <p:cNvSpPr>
            <a:spLocks noGrp="1"/>
          </p:cNvSpPr>
          <p:nvPr>
            <p:ph type="title"/>
          </p:nvPr>
        </p:nvSpPr>
        <p:spPr>
          <a:xfrm rot="16200000">
            <a:off x="-3543300" y="2171700"/>
            <a:ext cx="8229600" cy="838200"/>
          </a:xfrm>
        </p:spPr>
        <p:txBody>
          <a:bodyPr>
            <a:normAutofit/>
          </a:bodyPr>
          <a:lstStyle/>
          <a:p>
            <a:r>
              <a:rPr lang="en-US" sz="3600" dirty="0" smtClean="0"/>
              <a:t>Sample SP Logical Architecture</a:t>
            </a:r>
            <a:endParaRPr lang="en-US" sz="3600" dirty="0" smtClean="0">
              <a:solidFill>
                <a:schemeClr val="accent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371600" y="1295400"/>
            <a:ext cx="6369050" cy="1636713"/>
          </a:xfrm>
        </p:spPr>
        <p:txBody>
          <a:bodyPr>
            <a:normAutofit/>
          </a:bodyPr>
          <a:lstStyle/>
          <a:p>
            <a:pPr algn="ctr" eaLnBrk="1" hangingPunct="1"/>
            <a:r>
              <a:rPr lang="en-US" dirty="0" smtClean="0">
                <a:solidFill>
                  <a:srgbClr val="FFCC00"/>
                </a:solidFill>
              </a:rPr>
              <a:t>Content Database Mirroring</a:t>
            </a:r>
          </a:p>
        </p:txBody>
      </p:sp>
      <p:sp>
        <p:nvSpPr>
          <p:cNvPr id="5123" name="Rectangle 3"/>
          <p:cNvSpPr>
            <a:spLocks noGrp="1" noChangeArrowheads="1"/>
          </p:cNvSpPr>
          <p:nvPr>
            <p:ph type="subTitle" idx="1"/>
          </p:nvPr>
        </p:nvSpPr>
        <p:spPr>
          <a:xfrm>
            <a:off x="1295400" y="4267200"/>
            <a:ext cx="6364288" cy="1752600"/>
          </a:xfrm>
        </p:spPr>
        <p:txBody>
          <a:bodyPr>
            <a:normAutofit lnSpcReduction="10000"/>
          </a:bodyPr>
          <a:lstStyle/>
          <a:p>
            <a:pPr algn="ctr" eaLnBrk="1" hangingPunct="1">
              <a:spcBef>
                <a:spcPct val="0"/>
              </a:spcBef>
            </a:pPr>
            <a:r>
              <a:rPr lang="en-US" sz="4000" dirty="0" smtClean="0">
                <a:solidFill>
                  <a:srgbClr val="A2998A"/>
                </a:solidFill>
              </a:rPr>
              <a:t>Using SQL 2005/2008 Mirroring for SharePoint Content Databases</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6"/>
          <p:cNvSpPr>
            <a:spLocks noGrp="1"/>
          </p:cNvSpPr>
          <p:nvPr>
            <p:ph idx="1"/>
          </p:nvPr>
        </p:nvSpPr>
        <p:spPr>
          <a:xfrm>
            <a:off x="381000" y="2133600"/>
            <a:ext cx="8382000" cy="3849687"/>
          </a:xfrm>
        </p:spPr>
        <p:txBody>
          <a:bodyPr>
            <a:normAutofit fontScale="92500" lnSpcReduction="10000"/>
          </a:bodyPr>
          <a:lstStyle/>
          <a:p>
            <a:r>
              <a:rPr lang="en-US" sz="2800" dirty="0" smtClean="0"/>
              <a:t>New in SQL 2005, </a:t>
            </a:r>
            <a:r>
              <a:rPr lang="en-US" sz="2800" u="sng" dirty="0" smtClean="0"/>
              <a:t>available in both Standard and Enterprise editions</a:t>
            </a:r>
            <a:r>
              <a:rPr lang="en-US" sz="2800" dirty="0" smtClean="0"/>
              <a:t>, improved in SQL 2008</a:t>
            </a:r>
            <a:endParaRPr lang="en-US" sz="2800" u="sng" dirty="0" smtClean="0"/>
          </a:p>
          <a:p>
            <a:r>
              <a:rPr lang="en-US" sz="2800" dirty="0" smtClean="0"/>
              <a:t>Works by keeping a mirror copy of a database or databases on two servers</a:t>
            </a:r>
          </a:p>
          <a:p>
            <a:r>
              <a:rPr lang="en-US" sz="2800" dirty="0" smtClean="0"/>
              <a:t>Can be used locally, or the mirror can be remote</a:t>
            </a:r>
          </a:p>
          <a:p>
            <a:r>
              <a:rPr lang="en-US" sz="2800" dirty="0" smtClean="0"/>
              <a:t>Can be set to use a two-phase commit process to ensure integrity of data across both servers</a:t>
            </a:r>
          </a:p>
          <a:p>
            <a:r>
              <a:rPr lang="en-US" sz="2800" dirty="0" smtClean="0"/>
              <a:t>Can be combined with traditional shared storage clustering to further improve redundancy</a:t>
            </a:r>
          </a:p>
        </p:txBody>
      </p:sp>
      <p:sp>
        <p:nvSpPr>
          <p:cNvPr id="5" name="Title 1"/>
          <p:cNvSpPr>
            <a:spLocks noGrp="1"/>
          </p:cNvSpPr>
          <p:nvPr>
            <p:ph type="title"/>
          </p:nvPr>
        </p:nvSpPr>
        <p:spPr>
          <a:xfrm>
            <a:off x="457200" y="0"/>
            <a:ext cx="8229600" cy="1524000"/>
          </a:xfrm>
        </p:spPr>
        <p:txBody>
          <a:bodyPr/>
          <a:lstStyle/>
          <a:p>
            <a:r>
              <a:rPr lang="en-US" dirty="0" smtClean="0"/>
              <a:t>SQL Database Mirroring</a:t>
            </a:r>
            <a:br>
              <a:rPr lang="en-US" dirty="0" smtClean="0"/>
            </a:br>
            <a:r>
              <a:rPr lang="en-US" sz="2400" dirty="0" smtClean="0">
                <a:solidFill>
                  <a:schemeClr val="accent1"/>
                </a:solidFill>
              </a:rPr>
              <a:t>HA Solutions using Mirrored Copies of SharePoint Databases</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6"/>
          <p:cNvSpPr>
            <a:spLocks noGrp="1"/>
          </p:cNvSpPr>
          <p:nvPr>
            <p:ph idx="1"/>
          </p:nvPr>
        </p:nvSpPr>
        <p:spPr>
          <a:xfrm>
            <a:off x="381000" y="2133600"/>
            <a:ext cx="8382000" cy="4724400"/>
          </a:xfrm>
        </p:spPr>
        <p:txBody>
          <a:bodyPr>
            <a:normAutofit fontScale="92500" lnSpcReduction="20000"/>
          </a:bodyPr>
          <a:lstStyle/>
          <a:p>
            <a:r>
              <a:rPr lang="en-US" sz="2800" dirty="0" smtClean="0"/>
              <a:t>High Performance (Enterprise Edition only)</a:t>
            </a:r>
          </a:p>
          <a:p>
            <a:pPr lvl="1"/>
            <a:r>
              <a:rPr lang="en-US" sz="2400" dirty="0" smtClean="0"/>
              <a:t>Asynchronous Mirroring</a:t>
            </a:r>
          </a:p>
          <a:p>
            <a:pPr lvl="1"/>
            <a:r>
              <a:rPr lang="en-US" sz="2400" dirty="0" smtClean="0"/>
              <a:t>Safety level = OFF</a:t>
            </a:r>
          </a:p>
          <a:p>
            <a:pPr lvl="1"/>
            <a:r>
              <a:rPr lang="en-US" sz="2400" dirty="0" smtClean="0"/>
              <a:t>Failure of principal server may result in data loss</a:t>
            </a:r>
          </a:p>
          <a:p>
            <a:r>
              <a:rPr lang="en-US" sz="2800" dirty="0" smtClean="0"/>
              <a:t>High Availability</a:t>
            </a:r>
          </a:p>
          <a:p>
            <a:pPr lvl="1"/>
            <a:r>
              <a:rPr lang="en-US" sz="2400" dirty="0" smtClean="0"/>
              <a:t>Synchronous Mirroring</a:t>
            </a:r>
          </a:p>
          <a:p>
            <a:pPr lvl="1"/>
            <a:r>
              <a:rPr lang="en-US" sz="2400" dirty="0" smtClean="0"/>
              <a:t>Safety level = ON</a:t>
            </a:r>
          </a:p>
          <a:p>
            <a:pPr lvl="1"/>
            <a:r>
              <a:rPr lang="en-US" sz="2400" dirty="0" smtClean="0"/>
              <a:t>Dual-commit process ensures no data loss</a:t>
            </a:r>
          </a:p>
          <a:p>
            <a:pPr lvl="1"/>
            <a:r>
              <a:rPr lang="en-US" sz="2400" dirty="0" smtClean="0"/>
              <a:t>Third witness server required</a:t>
            </a:r>
          </a:p>
          <a:p>
            <a:r>
              <a:rPr lang="en-US" sz="2800" dirty="0" smtClean="0"/>
              <a:t>High Protection</a:t>
            </a:r>
          </a:p>
          <a:p>
            <a:pPr lvl="1"/>
            <a:r>
              <a:rPr lang="en-US" sz="2400" dirty="0" smtClean="0"/>
              <a:t>Synchronous Mirroring</a:t>
            </a:r>
          </a:p>
          <a:p>
            <a:pPr lvl="1"/>
            <a:r>
              <a:rPr lang="en-US" sz="2400" dirty="0" smtClean="0"/>
              <a:t>Safety level = ON</a:t>
            </a:r>
          </a:p>
          <a:p>
            <a:pPr lvl="1"/>
            <a:r>
              <a:rPr lang="en-US" sz="2400" dirty="0" smtClean="0"/>
              <a:t>Manual failover, no witness server</a:t>
            </a:r>
          </a:p>
          <a:p>
            <a:endParaRPr lang="en-US" sz="2800" dirty="0" smtClean="0"/>
          </a:p>
        </p:txBody>
      </p:sp>
      <p:sp>
        <p:nvSpPr>
          <p:cNvPr id="5" name="Title 1"/>
          <p:cNvSpPr>
            <a:spLocks noGrp="1"/>
          </p:cNvSpPr>
          <p:nvPr>
            <p:ph type="title"/>
          </p:nvPr>
        </p:nvSpPr>
        <p:spPr>
          <a:xfrm>
            <a:off x="457200" y="0"/>
            <a:ext cx="8229600" cy="1524000"/>
          </a:xfrm>
        </p:spPr>
        <p:txBody>
          <a:bodyPr/>
          <a:lstStyle/>
          <a:p>
            <a:r>
              <a:rPr lang="en-US" dirty="0" smtClean="0"/>
              <a:t>SQL Database Mirroring</a:t>
            </a:r>
            <a:br>
              <a:rPr lang="en-US" dirty="0" smtClean="0"/>
            </a:br>
            <a:r>
              <a:rPr lang="en-US" sz="2400" dirty="0" smtClean="0">
                <a:solidFill>
                  <a:schemeClr val="accent1"/>
                </a:solidFill>
              </a:rPr>
              <a:t>SQL Mirroring Modes</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6"/>
          <p:cNvSpPr>
            <a:spLocks noGrp="1"/>
          </p:cNvSpPr>
          <p:nvPr>
            <p:ph idx="1"/>
          </p:nvPr>
        </p:nvSpPr>
        <p:spPr>
          <a:xfrm>
            <a:off x="381000" y="2133600"/>
            <a:ext cx="8382000" cy="4724400"/>
          </a:xfrm>
        </p:spPr>
        <p:txBody>
          <a:bodyPr>
            <a:normAutofit/>
          </a:bodyPr>
          <a:lstStyle/>
          <a:p>
            <a:r>
              <a:rPr lang="en-US" sz="2800" dirty="0" smtClean="0"/>
              <a:t>Single Site HA Mirrored Farm</a:t>
            </a:r>
          </a:p>
          <a:p>
            <a:pPr lvl="1"/>
            <a:r>
              <a:rPr lang="en-US" sz="2400" dirty="0" smtClean="0"/>
              <a:t>Synchronous Replication</a:t>
            </a:r>
          </a:p>
          <a:p>
            <a:pPr lvl="1"/>
            <a:r>
              <a:rPr lang="en-US" sz="2400" dirty="0" smtClean="0"/>
              <a:t>All Servers in one Physical Location</a:t>
            </a:r>
          </a:p>
          <a:p>
            <a:r>
              <a:rPr lang="en-US" sz="2800" dirty="0" smtClean="0"/>
              <a:t>Cross Site Mirrored HA Farm</a:t>
            </a:r>
          </a:p>
          <a:p>
            <a:pPr lvl="1"/>
            <a:r>
              <a:rPr lang="en-US" sz="2400" dirty="0" smtClean="0"/>
              <a:t>Synchronous Replication</a:t>
            </a:r>
          </a:p>
          <a:p>
            <a:pPr lvl="1"/>
            <a:r>
              <a:rPr lang="en-US" sz="2400" dirty="0" smtClean="0"/>
              <a:t>Servers split across highly connected physical sites</a:t>
            </a:r>
          </a:p>
          <a:p>
            <a:r>
              <a:rPr lang="en-US" sz="2800" dirty="0" smtClean="0"/>
              <a:t>Two Farm / Mirrored Content DBs</a:t>
            </a:r>
          </a:p>
          <a:p>
            <a:pPr lvl="1"/>
            <a:r>
              <a:rPr lang="en-US" sz="2400" dirty="0" smtClean="0"/>
              <a:t>Asynchronous Replication</a:t>
            </a:r>
          </a:p>
          <a:p>
            <a:pPr lvl="1"/>
            <a:r>
              <a:rPr lang="en-US" sz="2400" dirty="0" smtClean="0"/>
              <a:t>Content Databases Mirrored Only</a:t>
            </a:r>
          </a:p>
          <a:p>
            <a:pPr lvl="1"/>
            <a:r>
              <a:rPr lang="en-US" sz="2400" dirty="0" smtClean="0"/>
              <a:t>Manual Failover Process</a:t>
            </a:r>
          </a:p>
          <a:p>
            <a:endParaRPr lang="en-US" sz="2800" dirty="0" smtClean="0"/>
          </a:p>
          <a:p>
            <a:endParaRPr lang="en-US" sz="2400" dirty="0" smtClean="0"/>
          </a:p>
          <a:p>
            <a:endParaRPr lang="en-US" sz="2800" dirty="0" smtClean="0"/>
          </a:p>
        </p:txBody>
      </p:sp>
      <p:sp>
        <p:nvSpPr>
          <p:cNvPr id="5" name="Title 1"/>
          <p:cNvSpPr>
            <a:spLocks noGrp="1"/>
          </p:cNvSpPr>
          <p:nvPr>
            <p:ph type="title"/>
          </p:nvPr>
        </p:nvSpPr>
        <p:spPr>
          <a:xfrm>
            <a:off x="457200" y="0"/>
            <a:ext cx="8229600" cy="1524000"/>
          </a:xfrm>
        </p:spPr>
        <p:txBody>
          <a:bodyPr/>
          <a:lstStyle/>
          <a:p>
            <a:r>
              <a:rPr lang="en-US" dirty="0" smtClean="0"/>
              <a:t>SQL Mirroring Designs</a:t>
            </a:r>
            <a:br>
              <a:rPr lang="en-US" dirty="0" smtClean="0"/>
            </a:br>
            <a:r>
              <a:rPr lang="en-US" sz="2400" dirty="0" smtClean="0">
                <a:solidFill>
                  <a:schemeClr val="accent1"/>
                </a:solidFill>
              </a:rPr>
              <a:t>Various SharePoint Mirrored DB Options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2895600" y="457200"/>
            <a:ext cx="6553200" cy="6781800"/>
          </a:xfrm>
          <a:prstGeom prst="rect">
            <a:avLst/>
          </a:prstGeom>
          <a:gradFill flip="none" rotWithShape="1">
            <a:gsLst>
              <a:gs pos="80000">
                <a:schemeClr val="tx1"/>
              </a:gs>
              <a:gs pos="94000">
                <a:schemeClr val="bg2">
                  <a:alpha val="25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 name="Title 1"/>
          <p:cNvSpPr>
            <a:spLocks noGrp="1"/>
          </p:cNvSpPr>
          <p:nvPr>
            <p:ph type="title"/>
          </p:nvPr>
        </p:nvSpPr>
        <p:spPr>
          <a:xfrm>
            <a:off x="609600" y="0"/>
            <a:ext cx="8229600" cy="914400"/>
          </a:xfrm>
        </p:spPr>
        <p:txBody>
          <a:bodyPr>
            <a:normAutofit/>
          </a:bodyPr>
          <a:lstStyle/>
          <a:p>
            <a:r>
              <a:rPr lang="en-US" dirty="0" smtClean="0"/>
              <a:t>Single Site HA Mirrored Farm</a:t>
            </a:r>
            <a:endParaRPr lang="en-US" dirty="0"/>
          </a:p>
        </p:txBody>
      </p:sp>
      <p:pic>
        <p:nvPicPr>
          <p:cNvPr id="140290" name="Picture 2" descr="D:\Users\Michael\Documents\Speaking\Conferences\2009-NYC-SPUG\Diagrams\SQLMirroring-0-InDataCenter.tif"/>
          <p:cNvPicPr>
            <a:picLocks noChangeAspect="1" noChangeArrowheads="1"/>
          </p:cNvPicPr>
          <p:nvPr/>
        </p:nvPicPr>
        <p:blipFill>
          <a:blip r:embed="rId2" cstate="print"/>
          <a:srcRect/>
          <a:stretch>
            <a:fillRect/>
          </a:stretch>
        </p:blipFill>
        <p:spPr bwMode="auto">
          <a:xfrm>
            <a:off x="3581400" y="1143000"/>
            <a:ext cx="5114550" cy="5441251"/>
          </a:xfrm>
          <a:prstGeom prst="rect">
            <a:avLst/>
          </a:prstGeom>
          <a:noFill/>
        </p:spPr>
      </p:pic>
      <p:sp>
        <p:nvSpPr>
          <p:cNvPr id="9" name="Content Placeholder 6"/>
          <p:cNvSpPr>
            <a:spLocks noGrp="1"/>
          </p:cNvSpPr>
          <p:nvPr>
            <p:ph idx="1"/>
          </p:nvPr>
        </p:nvSpPr>
        <p:spPr>
          <a:xfrm>
            <a:off x="304800" y="1143000"/>
            <a:ext cx="2667000" cy="5334000"/>
          </a:xfrm>
        </p:spPr>
        <p:txBody>
          <a:bodyPr>
            <a:normAutofit fontScale="92500" lnSpcReduction="10000"/>
          </a:bodyPr>
          <a:lstStyle/>
          <a:p>
            <a:r>
              <a:rPr lang="en-US" sz="2800" dirty="0" smtClean="0"/>
              <a:t>Single Site</a:t>
            </a:r>
          </a:p>
          <a:p>
            <a:r>
              <a:rPr lang="en-US" sz="2800" dirty="0" smtClean="0"/>
              <a:t>Synchronous Replication</a:t>
            </a:r>
          </a:p>
          <a:p>
            <a:r>
              <a:rPr lang="en-US" sz="2800" dirty="0" smtClean="0"/>
              <a:t>Uses a SQL Witness Server to Failover Automatically</a:t>
            </a:r>
          </a:p>
          <a:p>
            <a:r>
              <a:rPr lang="en-US" sz="2800" dirty="0" smtClean="0"/>
              <a:t>Mirror all SharePoint DBs in the Farm</a:t>
            </a:r>
          </a:p>
          <a:p>
            <a:r>
              <a:rPr lang="en-US" sz="2800" dirty="0" smtClean="0"/>
              <a:t>Use a SQL Alias to switch to Mirror Instance</a:t>
            </a:r>
            <a:endParaRPr lang="en-US" sz="2400" dirty="0" smtClean="0"/>
          </a:p>
          <a:p>
            <a:endParaRPr lang="en-US" sz="2800" dirty="0" smtClean="0"/>
          </a:p>
          <a:p>
            <a:endParaRPr lang="en-US" sz="2400" dirty="0" smtClean="0"/>
          </a:p>
          <a:p>
            <a:endParaRPr lang="en-US" sz="2800"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2057400" y="762000"/>
            <a:ext cx="7620000" cy="6096000"/>
          </a:xfrm>
          <a:prstGeom prst="rect">
            <a:avLst/>
          </a:prstGeom>
          <a:gradFill flip="none" rotWithShape="1">
            <a:gsLst>
              <a:gs pos="80000">
                <a:schemeClr val="tx1"/>
              </a:gs>
              <a:gs pos="94000">
                <a:schemeClr val="bg2">
                  <a:alpha val="25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 name="Title 1"/>
          <p:cNvSpPr>
            <a:spLocks noGrp="1"/>
          </p:cNvSpPr>
          <p:nvPr>
            <p:ph type="title"/>
          </p:nvPr>
        </p:nvSpPr>
        <p:spPr>
          <a:xfrm>
            <a:off x="609600" y="0"/>
            <a:ext cx="8229600" cy="914400"/>
          </a:xfrm>
        </p:spPr>
        <p:txBody>
          <a:bodyPr>
            <a:normAutofit/>
          </a:bodyPr>
          <a:lstStyle/>
          <a:p>
            <a:r>
              <a:rPr lang="en-US" dirty="0" smtClean="0"/>
              <a:t>Cross-Site Mirrored HA Farm</a:t>
            </a:r>
            <a:endParaRPr lang="en-US" dirty="0"/>
          </a:p>
        </p:txBody>
      </p:sp>
      <p:pic>
        <p:nvPicPr>
          <p:cNvPr id="138243" name="Picture 3" descr="D:\Users\Michael\Documents\Speaking\Conferences\2009-NYC-SPUG\Diagrams\SQLMirroring-1-CrossSiteFarm.tif"/>
          <p:cNvPicPr>
            <a:picLocks noChangeAspect="1" noChangeArrowheads="1"/>
          </p:cNvPicPr>
          <p:nvPr/>
        </p:nvPicPr>
        <p:blipFill>
          <a:blip r:embed="rId2" cstate="print"/>
          <a:srcRect/>
          <a:stretch>
            <a:fillRect/>
          </a:stretch>
        </p:blipFill>
        <p:spPr bwMode="auto">
          <a:xfrm>
            <a:off x="2971800" y="1447800"/>
            <a:ext cx="5900737" cy="4516729"/>
          </a:xfrm>
          <a:prstGeom prst="rect">
            <a:avLst/>
          </a:prstGeom>
          <a:noFill/>
        </p:spPr>
      </p:pic>
      <p:sp>
        <p:nvSpPr>
          <p:cNvPr id="5" name="Content Placeholder 6"/>
          <p:cNvSpPr>
            <a:spLocks noGrp="1"/>
          </p:cNvSpPr>
          <p:nvPr>
            <p:ph idx="1"/>
          </p:nvPr>
        </p:nvSpPr>
        <p:spPr>
          <a:xfrm>
            <a:off x="304800" y="1143000"/>
            <a:ext cx="2362200" cy="5334000"/>
          </a:xfrm>
        </p:spPr>
        <p:txBody>
          <a:bodyPr>
            <a:normAutofit/>
          </a:bodyPr>
          <a:lstStyle/>
          <a:p>
            <a:r>
              <a:rPr lang="en-US" sz="2800" dirty="0" smtClean="0"/>
              <a:t>Two Sites</a:t>
            </a:r>
          </a:p>
          <a:p>
            <a:r>
              <a:rPr lang="en-US" sz="2800" dirty="0" smtClean="0"/>
              <a:t>1 ms Latency</a:t>
            </a:r>
          </a:p>
          <a:p>
            <a:r>
              <a:rPr lang="en-US" sz="2800" dirty="0" smtClean="0"/>
              <a:t>1Gb Bandwidth</a:t>
            </a:r>
          </a:p>
          <a:p>
            <a:r>
              <a:rPr lang="en-US" sz="2800" dirty="0" smtClean="0"/>
              <a:t>Farm Servers in each location</a:t>
            </a:r>
          </a:p>
          <a:p>
            <a:r>
              <a:rPr lang="en-US" sz="2800" dirty="0" smtClean="0"/>
              <a:t>Auto Failover</a:t>
            </a:r>
            <a:endParaRPr lang="en-US" sz="2400" dirty="0" smtClean="0"/>
          </a:p>
          <a:p>
            <a:endParaRPr lang="en-US" sz="2800" dirty="0" smtClean="0"/>
          </a:p>
          <a:p>
            <a:endParaRPr lang="en-US" sz="2400" dirty="0" smtClean="0"/>
          </a:p>
          <a:p>
            <a:endParaRPr lang="en-US" sz="2800"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2057400" y="685800"/>
            <a:ext cx="7924800" cy="6172200"/>
          </a:xfrm>
          <a:prstGeom prst="rect">
            <a:avLst/>
          </a:prstGeom>
          <a:gradFill flip="none" rotWithShape="1">
            <a:gsLst>
              <a:gs pos="80000">
                <a:schemeClr val="tx1"/>
              </a:gs>
              <a:gs pos="94000">
                <a:schemeClr val="bg2">
                  <a:alpha val="25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 name="Title 1"/>
          <p:cNvSpPr>
            <a:spLocks noGrp="1"/>
          </p:cNvSpPr>
          <p:nvPr>
            <p:ph type="title"/>
          </p:nvPr>
        </p:nvSpPr>
        <p:spPr>
          <a:xfrm>
            <a:off x="609600" y="0"/>
            <a:ext cx="8229600" cy="914400"/>
          </a:xfrm>
        </p:spPr>
        <p:txBody>
          <a:bodyPr>
            <a:normAutofit fontScale="90000"/>
          </a:bodyPr>
          <a:lstStyle/>
          <a:p>
            <a:r>
              <a:rPr lang="en-US" dirty="0" smtClean="0"/>
              <a:t>Two Farm / Mirrored Content DBs</a:t>
            </a:r>
            <a:endParaRPr lang="en-US" dirty="0"/>
          </a:p>
        </p:txBody>
      </p:sp>
      <p:pic>
        <p:nvPicPr>
          <p:cNvPr id="139266" name="Picture 2" descr="D:\Users\Michael\Documents\Speaking\Conferences\2009-NYC-SPUG\Diagrams\SQLMirroring-2-FailoverFarm.tif"/>
          <p:cNvPicPr>
            <a:picLocks noChangeAspect="1" noChangeArrowheads="1"/>
          </p:cNvPicPr>
          <p:nvPr/>
        </p:nvPicPr>
        <p:blipFill>
          <a:blip r:embed="rId2" cstate="print"/>
          <a:srcRect/>
          <a:stretch>
            <a:fillRect/>
          </a:stretch>
        </p:blipFill>
        <p:spPr bwMode="auto">
          <a:xfrm>
            <a:off x="2743200" y="1524000"/>
            <a:ext cx="6125502" cy="4688775"/>
          </a:xfrm>
          <a:prstGeom prst="rect">
            <a:avLst/>
          </a:prstGeom>
          <a:noFill/>
        </p:spPr>
      </p:pic>
      <p:sp>
        <p:nvSpPr>
          <p:cNvPr id="5" name="Content Placeholder 6"/>
          <p:cNvSpPr>
            <a:spLocks noGrp="1"/>
          </p:cNvSpPr>
          <p:nvPr>
            <p:ph idx="1"/>
          </p:nvPr>
        </p:nvSpPr>
        <p:spPr>
          <a:xfrm>
            <a:off x="304800" y="1143000"/>
            <a:ext cx="2209800" cy="5334000"/>
          </a:xfrm>
        </p:spPr>
        <p:txBody>
          <a:bodyPr>
            <a:normAutofit fontScale="92500" lnSpcReduction="20000"/>
          </a:bodyPr>
          <a:lstStyle/>
          <a:p>
            <a:r>
              <a:rPr lang="en-US" sz="2800" dirty="0" smtClean="0"/>
              <a:t>Two Sites</a:t>
            </a:r>
          </a:p>
          <a:p>
            <a:r>
              <a:rPr lang="en-US" sz="2800" dirty="0" smtClean="0"/>
              <a:t>Two Farms</a:t>
            </a:r>
          </a:p>
          <a:p>
            <a:r>
              <a:rPr lang="en-US" sz="2800" dirty="0" smtClean="0"/>
              <a:t>Mirror only Content DBs</a:t>
            </a:r>
          </a:p>
          <a:p>
            <a:r>
              <a:rPr lang="en-US" sz="2800" dirty="0" smtClean="0"/>
              <a:t>Failover is Manual</a:t>
            </a:r>
          </a:p>
          <a:p>
            <a:r>
              <a:rPr lang="en-US" sz="2800" dirty="0" smtClean="0"/>
              <a:t>Must Re-index</a:t>
            </a:r>
          </a:p>
          <a:p>
            <a:r>
              <a:rPr lang="en-US" sz="2800" dirty="0" smtClean="0"/>
              <a:t>Mirroring or Log Shipping (More details…)</a:t>
            </a:r>
          </a:p>
          <a:p>
            <a:endParaRPr lang="en-US" sz="2400" dirty="0" smtClean="0"/>
          </a:p>
          <a:p>
            <a:endParaRPr lang="en-US" sz="2800"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1371600" y="1295400"/>
            <a:ext cx="6369050" cy="1636713"/>
          </a:xfrm>
        </p:spPr>
        <p:txBody>
          <a:bodyPr/>
          <a:lstStyle/>
          <a:p>
            <a:pPr algn="ctr" eaLnBrk="1" hangingPunct="1"/>
            <a:r>
              <a:rPr lang="en-US" dirty="0" smtClean="0">
                <a:solidFill>
                  <a:srgbClr val="FFCC00"/>
                </a:solidFill>
              </a:rPr>
              <a:t>Hardware / Software</a:t>
            </a:r>
          </a:p>
        </p:txBody>
      </p:sp>
      <p:sp>
        <p:nvSpPr>
          <p:cNvPr id="11267" name="Rectangle 3"/>
          <p:cNvSpPr>
            <a:spLocks noGrp="1" noChangeArrowheads="1"/>
          </p:cNvSpPr>
          <p:nvPr>
            <p:ph type="subTitle" idx="1"/>
          </p:nvPr>
        </p:nvSpPr>
        <p:spPr>
          <a:xfrm>
            <a:off x="1219200" y="3276600"/>
            <a:ext cx="6364288" cy="1752600"/>
          </a:xfrm>
        </p:spPr>
        <p:txBody>
          <a:bodyPr/>
          <a:lstStyle/>
          <a:p>
            <a:pPr algn="ctr" eaLnBrk="1" hangingPunct="1">
              <a:spcBef>
                <a:spcPct val="0"/>
              </a:spcBef>
            </a:pPr>
            <a:r>
              <a:rPr lang="en-US" sz="4000" smtClean="0">
                <a:solidFill>
                  <a:srgbClr val="A2998A"/>
                </a:solidFill>
              </a:rPr>
              <a:t>Planning for the farm</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rmAutofit fontScale="90000"/>
          </a:bodyPr>
          <a:lstStyle/>
          <a:p>
            <a:r>
              <a:rPr lang="en-US" smtClean="0"/>
              <a:t>Hardware Planning Considerations</a:t>
            </a:r>
            <a:br>
              <a:rPr lang="en-US" smtClean="0"/>
            </a:br>
            <a:r>
              <a:rPr lang="en-US" sz="2400" smtClean="0">
                <a:solidFill>
                  <a:schemeClr val="accent1"/>
                </a:solidFill>
              </a:rPr>
              <a:t>Disk, Memory, and Processor</a:t>
            </a:r>
            <a:endParaRPr lang="en-US" smtClean="0">
              <a:solidFill>
                <a:schemeClr val="accent1"/>
              </a:solidFill>
            </a:endParaRPr>
          </a:p>
        </p:txBody>
      </p:sp>
      <p:sp>
        <p:nvSpPr>
          <p:cNvPr id="8195" name="Content Placeholder 2"/>
          <p:cNvSpPr>
            <a:spLocks noGrp="1"/>
          </p:cNvSpPr>
          <p:nvPr>
            <p:ph idx="1"/>
          </p:nvPr>
        </p:nvSpPr>
        <p:spPr/>
        <p:txBody>
          <a:bodyPr>
            <a:normAutofit fontScale="92500" lnSpcReduction="20000"/>
          </a:bodyPr>
          <a:lstStyle/>
          <a:p>
            <a:pPr>
              <a:defRPr/>
            </a:pPr>
            <a:r>
              <a:rPr lang="en-US" sz="2800" dirty="0" smtClean="0"/>
              <a:t>SQL Database role requires a great deal of space, especially if versioning is turned on in Document Libraries.  Don’t underestimate!</a:t>
            </a:r>
          </a:p>
          <a:p>
            <a:pPr>
              <a:defRPr/>
            </a:pPr>
            <a:r>
              <a:rPr lang="en-US" sz="2800" dirty="0" smtClean="0"/>
              <a:t>Index and Query servers also need hard drive space to store  the Index  files, which can be 5%-30% of the size of the items being indexed.</a:t>
            </a:r>
          </a:p>
          <a:p>
            <a:pPr>
              <a:defRPr/>
            </a:pPr>
            <a:r>
              <a:rPr lang="en-US" sz="2800" dirty="0" smtClean="0"/>
              <a:t>The more memory and processor cores that can be given to SharePoint the better, in the following priority:</a:t>
            </a:r>
          </a:p>
          <a:p>
            <a:pPr lvl="1">
              <a:defRPr/>
            </a:pPr>
            <a:r>
              <a:rPr lang="en-US" sz="2400" dirty="0" smtClean="0"/>
              <a:t>Database Role</a:t>
            </a:r>
          </a:p>
          <a:p>
            <a:pPr lvl="1">
              <a:defRPr/>
            </a:pPr>
            <a:r>
              <a:rPr lang="en-US" sz="2400" dirty="0" smtClean="0"/>
              <a:t>Index Role</a:t>
            </a:r>
          </a:p>
          <a:p>
            <a:pPr lvl="1">
              <a:defRPr/>
            </a:pPr>
            <a:r>
              <a:rPr lang="en-US" sz="2400" dirty="0" smtClean="0"/>
              <a:t>Web/Query Role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fontScale="90000"/>
          </a:bodyPr>
          <a:lstStyle/>
          <a:p>
            <a:r>
              <a:rPr lang="en-US" dirty="0" smtClean="0"/>
              <a:t>Operating System Best practices</a:t>
            </a:r>
            <a:br>
              <a:rPr lang="en-US" dirty="0" smtClean="0"/>
            </a:br>
            <a:r>
              <a:rPr lang="en-US" sz="2400" dirty="0" smtClean="0">
                <a:solidFill>
                  <a:schemeClr val="accent1"/>
                </a:solidFill>
              </a:rPr>
              <a:t>Versions</a:t>
            </a:r>
            <a:endParaRPr lang="en-US" dirty="0" smtClean="0">
              <a:solidFill>
                <a:schemeClr val="accent1"/>
              </a:solidFill>
            </a:endParaRPr>
          </a:p>
        </p:txBody>
      </p:sp>
      <p:sp>
        <p:nvSpPr>
          <p:cNvPr id="15363" name="Content Placeholder 2"/>
          <p:cNvSpPr>
            <a:spLocks noGrp="1"/>
          </p:cNvSpPr>
          <p:nvPr>
            <p:ph idx="1"/>
          </p:nvPr>
        </p:nvSpPr>
        <p:spPr/>
        <p:txBody>
          <a:bodyPr/>
          <a:lstStyle/>
          <a:p>
            <a:r>
              <a:rPr lang="en-US" sz="2800" dirty="0" smtClean="0"/>
              <a:t>Highly recommended: Windows Server 2008 for security, performance (client/server traffic improvements), and ease of setup</a:t>
            </a:r>
          </a:p>
          <a:p>
            <a:r>
              <a:rPr lang="en-US" sz="2800" dirty="0" smtClean="0"/>
              <a:t>x64 bit also very highly recommended (Next version of SharePoint is x64 bit only.</a:t>
            </a:r>
          </a:p>
          <a:p>
            <a:r>
              <a:rPr lang="en-US" sz="2800" dirty="0" smtClean="0"/>
              <a:t>Enterprise Edition of Windows only required for very large SQL instances (More than two cluster nodes, high transaction volume, etc.)  Standard edition of Windows is adequate in nearly all other cases.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fontScale="90000"/>
          </a:bodyPr>
          <a:lstStyle/>
          <a:p>
            <a:r>
              <a:rPr lang="en-US" dirty="0" smtClean="0"/>
              <a:t>Operating System Best practices</a:t>
            </a:r>
            <a:br>
              <a:rPr lang="en-US" dirty="0" smtClean="0"/>
            </a:br>
            <a:r>
              <a:rPr lang="en-US" sz="2400" dirty="0" smtClean="0">
                <a:solidFill>
                  <a:schemeClr val="accent1"/>
                </a:solidFill>
              </a:rPr>
              <a:t>SQL Server</a:t>
            </a:r>
            <a:endParaRPr lang="en-US" dirty="0" smtClean="0">
              <a:solidFill>
                <a:schemeClr val="accent1"/>
              </a:solidFill>
            </a:endParaRPr>
          </a:p>
        </p:txBody>
      </p:sp>
      <p:sp>
        <p:nvSpPr>
          <p:cNvPr id="8195" name="Content Placeholder 2"/>
          <p:cNvSpPr>
            <a:spLocks noGrp="1"/>
          </p:cNvSpPr>
          <p:nvPr>
            <p:ph idx="1"/>
          </p:nvPr>
        </p:nvSpPr>
        <p:spPr/>
        <p:txBody>
          <a:bodyPr>
            <a:normAutofit lnSpcReduction="10000"/>
          </a:bodyPr>
          <a:lstStyle/>
          <a:p>
            <a:pPr>
              <a:defRPr/>
            </a:pPr>
            <a:r>
              <a:rPr lang="en-US" sz="2800" dirty="0" smtClean="0"/>
              <a:t>SQL Server 2008 Recommended, particularly if you have high security requirements, as it allows for transparent encryption of databases</a:t>
            </a:r>
          </a:p>
          <a:p>
            <a:pPr>
              <a:defRPr/>
            </a:pPr>
            <a:r>
              <a:rPr lang="en-US" sz="2800" dirty="0" smtClean="0"/>
              <a:t>SQL Server 2005 also fully supported</a:t>
            </a:r>
          </a:p>
          <a:p>
            <a:pPr>
              <a:defRPr/>
            </a:pPr>
            <a:r>
              <a:rPr lang="en-US" sz="2800" dirty="0" smtClean="0"/>
              <a:t>Enterprise edition of SQL only required for more than two nodes in a cluster, Asynchronous database mirror replication, and/or greater than 32GB RAM</a:t>
            </a:r>
          </a:p>
          <a:p>
            <a:pPr>
              <a:defRPr/>
            </a:pPr>
            <a:r>
              <a:rPr lang="en-US" sz="2800" dirty="0" smtClean="0"/>
              <a:t>Separate Reporting Services server may be required for intensive reporting</a:t>
            </a:r>
          </a:p>
          <a:p>
            <a:pPr>
              <a:defRPr/>
            </a:pPr>
            <a:endParaRPr lang="en-US" sz="2400"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a:xfrm>
            <a:off x="1371600" y="1295400"/>
            <a:ext cx="6369050" cy="1636713"/>
          </a:xfrm>
        </p:spPr>
        <p:txBody>
          <a:bodyPr/>
          <a:lstStyle/>
          <a:p>
            <a:pPr algn="ctr" eaLnBrk="1" hangingPunct="1"/>
            <a:r>
              <a:rPr lang="en-US" smtClean="0">
                <a:solidFill>
                  <a:srgbClr val="FFCC00"/>
                </a:solidFill>
              </a:rPr>
              <a:t>SharePoint Installation</a:t>
            </a:r>
          </a:p>
        </p:txBody>
      </p:sp>
      <p:sp>
        <p:nvSpPr>
          <p:cNvPr id="6147" name="Rectangle 3"/>
          <p:cNvSpPr>
            <a:spLocks noGrp="1" noChangeArrowheads="1"/>
          </p:cNvSpPr>
          <p:nvPr>
            <p:ph type="subTitle" idx="1"/>
          </p:nvPr>
        </p:nvSpPr>
        <p:spPr>
          <a:xfrm>
            <a:off x="1219200" y="3276600"/>
            <a:ext cx="6781800" cy="1752600"/>
          </a:xfrm>
        </p:spPr>
        <p:txBody>
          <a:bodyPr>
            <a:normAutofit/>
          </a:bodyPr>
          <a:lstStyle/>
          <a:p>
            <a:pPr eaLnBrk="1" hangingPunct="1">
              <a:spcBef>
                <a:spcPct val="0"/>
              </a:spcBef>
              <a:defRPr/>
            </a:pPr>
            <a:r>
              <a:rPr lang="en-US" sz="4000" dirty="0" smtClean="0">
                <a:solidFill>
                  <a:srgbClr val="A2998A"/>
                </a:solidFill>
              </a:rPr>
              <a:t>Adding the SharePoint binaries</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mtClean="0"/>
              <a:t>SharePoint Installation</a:t>
            </a:r>
            <a:br>
              <a:rPr lang="en-US" smtClean="0"/>
            </a:br>
            <a:r>
              <a:rPr lang="en-US" sz="2400" smtClean="0">
                <a:solidFill>
                  <a:schemeClr val="accent1"/>
                </a:solidFill>
              </a:rPr>
              <a:t>Service Accounts</a:t>
            </a:r>
            <a:endParaRPr lang="en-US" smtClean="0">
              <a:solidFill>
                <a:schemeClr val="accent1"/>
              </a:solidFill>
            </a:endParaRPr>
          </a:p>
        </p:txBody>
      </p:sp>
      <p:sp>
        <p:nvSpPr>
          <p:cNvPr id="8195" name="Content Placeholder 2"/>
          <p:cNvSpPr>
            <a:spLocks noGrp="1"/>
          </p:cNvSpPr>
          <p:nvPr>
            <p:ph idx="1"/>
          </p:nvPr>
        </p:nvSpPr>
        <p:spPr/>
        <p:txBody>
          <a:bodyPr>
            <a:normAutofit fontScale="85000" lnSpcReduction="20000"/>
          </a:bodyPr>
          <a:lstStyle/>
          <a:p>
            <a:pPr>
              <a:defRPr/>
            </a:pPr>
            <a:r>
              <a:rPr lang="en-US" sz="2800" dirty="0" smtClean="0"/>
              <a:t>Never use a single account for all services unless it’s a test farm.</a:t>
            </a:r>
          </a:p>
          <a:p>
            <a:pPr>
              <a:defRPr/>
            </a:pPr>
            <a:r>
              <a:rPr lang="en-US" sz="2800" dirty="0" smtClean="0"/>
              <a:t>At a minimum, create the following accounts:</a:t>
            </a:r>
          </a:p>
          <a:p>
            <a:pPr lvl="1">
              <a:defRPr/>
            </a:pPr>
            <a:r>
              <a:rPr lang="en-US" sz="2400" dirty="0" smtClean="0"/>
              <a:t>SQL Admin Account</a:t>
            </a:r>
          </a:p>
          <a:p>
            <a:pPr lvl="1">
              <a:defRPr/>
            </a:pPr>
            <a:r>
              <a:rPr lang="en-US" sz="2400" dirty="0" smtClean="0"/>
              <a:t>Installation Account (Local admin rights on SP servers)</a:t>
            </a:r>
          </a:p>
          <a:p>
            <a:pPr lvl="1">
              <a:defRPr/>
            </a:pPr>
            <a:r>
              <a:rPr lang="en-US" sz="2400" dirty="0" smtClean="0"/>
              <a:t>SharePoint Farm Admin (Requires SQL </a:t>
            </a:r>
            <a:r>
              <a:rPr lang="en-US" sz="2400" dirty="0" err="1" smtClean="0"/>
              <a:t>DBCreator</a:t>
            </a:r>
            <a:r>
              <a:rPr lang="en-US" sz="2400" dirty="0" smtClean="0"/>
              <a:t> and SQL Security Admin on SQL box)</a:t>
            </a:r>
          </a:p>
          <a:p>
            <a:pPr lvl="1">
              <a:defRPr/>
            </a:pPr>
            <a:r>
              <a:rPr lang="en-US" sz="2400" dirty="0" smtClean="0"/>
              <a:t>Search Admin (Requires local admin rights on any Query or Index servers</a:t>
            </a:r>
          </a:p>
          <a:p>
            <a:pPr lvl="1">
              <a:defRPr/>
            </a:pPr>
            <a:r>
              <a:rPr lang="en-US" sz="2400" dirty="0" smtClean="0"/>
              <a:t>Default Content Access Account (Read-only access to all indexed locations)</a:t>
            </a:r>
          </a:p>
          <a:p>
            <a:pPr lvl="1">
              <a:defRPr/>
            </a:pPr>
            <a:r>
              <a:rPr lang="en-US" sz="2400" dirty="0" smtClean="0"/>
              <a:t>Application Pool Identity Account (at least one, can use multiple for each App pool.)  It is critical for security that this isn’t the farm admin account.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t>SharePoint Installation</a:t>
            </a:r>
            <a:br>
              <a:rPr lang="en-US" smtClean="0"/>
            </a:br>
            <a:r>
              <a:rPr lang="en-US" sz="2400" smtClean="0">
                <a:solidFill>
                  <a:schemeClr val="accent1"/>
                </a:solidFill>
              </a:rPr>
              <a:t>Installation Process</a:t>
            </a:r>
            <a:endParaRPr lang="en-US" smtClean="0">
              <a:solidFill>
                <a:schemeClr val="accent1"/>
              </a:solidFill>
            </a:endParaRPr>
          </a:p>
        </p:txBody>
      </p:sp>
      <p:sp>
        <p:nvSpPr>
          <p:cNvPr id="8195" name="Content Placeholder 2"/>
          <p:cNvSpPr>
            <a:spLocks noGrp="1"/>
          </p:cNvSpPr>
          <p:nvPr>
            <p:ph idx="1"/>
          </p:nvPr>
        </p:nvSpPr>
        <p:spPr>
          <a:xfrm>
            <a:off x="457200" y="2179637"/>
            <a:ext cx="3886200" cy="4114800"/>
          </a:xfrm>
        </p:spPr>
        <p:txBody>
          <a:bodyPr>
            <a:normAutofit fontScale="85000" lnSpcReduction="20000"/>
          </a:bodyPr>
          <a:lstStyle/>
          <a:p>
            <a:pPr>
              <a:defRPr/>
            </a:pPr>
            <a:r>
              <a:rPr lang="en-US" sz="2800" dirty="0" smtClean="0"/>
              <a:t>For most flexibility, choose ‘Complete’ Installation, even if not installing all of the roles on the server.  This will allow for the addition of roles in the future as needed.</a:t>
            </a:r>
          </a:p>
          <a:p>
            <a:pPr>
              <a:defRPr/>
            </a:pPr>
            <a:r>
              <a:rPr lang="en-US" sz="2800" dirty="0" smtClean="0"/>
              <a:t>Be sure not to select ‘Stand-Alone’, unless you plan on having a very small farm with a limited database (SQL Server Express)</a:t>
            </a:r>
          </a:p>
        </p:txBody>
      </p:sp>
      <p:pic>
        <p:nvPicPr>
          <p:cNvPr id="2050" name="Picture 2" descr="C:\Data\Speaking\Conferences\2008-Jordan-SPUG\Screenshots\CompleteInstallation.tif"/>
          <p:cNvPicPr>
            <a:picLocks noChangeAspect="1" noChangeArrowheads="1"/>
          </p:cNvPicPr>
          <p:nvPr/>
        </p:nvPicPr>
        <p:blipFill>
          <a:blip r:embed="rId2" cstate="print"/>
          <a:srcRect/>
          <a:stretch>
            <a:fillRect/>
          </a:stretch>
        </p:blipFill>
        <p:spPr bwMode="auto">
          <a:xfrm>
            <a:off x="4495800" y="2209800"/>
            <a:ext cx="4484104" cy="3781425"/>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t>SharePoint Installation</a:t>
            </a:r>
            <a:br>
              <a:rPr lang="en-US" smtClean="0"/>
            </a:br>
            <a:r>
              <a:rPr lang="en-US" sz="2400" smtClean="0">
                <a:solidFill>
                  <a:schemeClr val="accent1"/>
                </a:solidFill>
              </a:rPr>
              <a:t>Installation Process</a:t>
            </a:r>
            <a:endParaRPr lang="en-US" smtClean="0">
              <a:solidFill>
                <a:schemeClr val="accent1"/>
              </a:solidFill>
            </a:endParaRPr>
          </a:p>
        </p:txBody>
      </p:sp>
      <p:sp>
        <p:nvSpPr>
          <p:cNvPr id="8195" name="Content Placeholder 2"/>
          <p:cNvSpPr>
            <a:spLocks noGrp="1"/>
          </p:cNvSpPr>
          <p:nvPr>
            <p:ph idx="1"/>
          </p:nvPr>
        </p:nvSpPr>
        <p:spPr>
          <a:xfrm>
            <a:off x="457200" y="2179637"/>
            <a:ext cx="3733800" cy="4114800"/>
          </a:xfrm>
        </p:spPr>
        <p:txBody>
          <a:bodyPr>
            <a:normAutofit fontScale="77500" lnSpcReduction="20000"/>
          </a:bodyPr>
          <a:lstStyle/>
          <a:p>
            <a:pPr>
              <a:defRPr/>
            </a:pPr>
            <a:r>
              <a:rPr lang="en-US" sz="2800" dirty="0" smtClean="0"/>
              <a:t>Highly recommended to choose the final destination for the Index/Query to live (i.e. if it’s on a different drive, enter that during installation).  It’s difficult to change index location later.</a:t>
            </a:r>
          </a:p>
          <a:p>
            <a:pPr>
              <a:defRPr/>
            </a:pPr>
            <a:r>
              <a:rPr lang="en-US" sz="2800" dirty="0" smtClean="0"/>
              <a:t>Remember, after installing the binaries, the server is not a farm member yet…it can be added to any farm.  Good concept to use to pre-stage servers.</a:t>
            </a:r>
          </a:p>
        </p:txBody>
      </p:sp>
      <p:pic>
        <p:nvPicPr>
          <p:cNvPr id="3074" name="Picture 2" descr="C:\Data\Speaking\Conferences\2008-Jordan-SPUG\Screenshots\ChooseFileLocationforIndex.tif"/>
          <p:cNvPicPr>
            <a:picLocks noChangeAspect="1" noChangeArrowheads="1"/>
          </p:cNvPicPr>
          <p:nvPr/>
        </p:nvPicPr>
        <p:blipFill>
          <a:blip r:embed="rId2" cstate="print"/>
          <a:srcRect/>
          <a:stretch>
            <a:fillRect/>
          </a:stretch>
        </p:blipFill>
        <p:spPr bwMode="auto">
          <a:xfrm>
            <a:off x="4267200" y="2057400"/>
            <a:ext cx="4657286" cy="3933824"/>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dirty="0" smtClean="0"/>
              <a:t>SharePoint Installation</a:t>
            </a:r>
            <a:br>
              <a:rPr lang="en-US" dirty="0" smtClean="0"/>
            </a:br>
            <a:r>
              <a:rPr lang="en-US" sz="2400" dirty="0" smtClean="0">
                <a:solidFill>
                  <a:schemeClr val="accent1"/>
                </a:solidFill>
              </a:rPr>
              <a:t>Command-line Installation of SharePoint</a:t>
            </a:r>
            <a:endParaRPr lang="en-US" dirty="0" smtClean="0">
              <a:solidFill>
                <a:schemeClr val="accent1"/>
              </a:solidFill>
            </a:endParaRPr>
          </a:p>
        </p:txBody>
      </p:sp>
      <p:sp>
        <p:nvSpPr>
          <p:cNvPr id="8195" name="Content Placeholder 2"/>
          <p:cNvSpPr>
            <a:spLocks noGrp="1"/>
          </p:cNvSpPr>
          <p:nvPr>
            <p:ph idx="1"/>
          </p:nvPr>
        </p:nvSpPr>
        <p:spPr>
          <a:xfrm>
            <a:off x="457200" y="2179637"/>
            <a:ext cx="7924800" cy="4114800"/>
          </a:xfrm>
        </p:spPr>
        <p:txBody>
          <a:bodyPr>
            <a:normAutofit/>
          </a:bodyPr>
          <a:lstStyle/>
          <a:p>
            <a:pPr>
              <a:defRPr/>
            </a:pPr>
            <a:r>
              <a:rPr lang="en-US" sz="2800" dirty="0" smtClean="0"/>
              <a:t>Good to understand how to install SharePoint from the command-line, especially if setting up multiple servers.</a:t>
            </a:r>
          </a:p>
          <a:p>
            <a:pPr>
              <a:defRPr/>
            </a:pPr>
            <a:r>
              <a:rPr lang="en-US" sz="2800" dirty="0" smtClean="0"/>
              <a:t>Allows for options not available in the GUI, such as the option to rename the Central Admin Database to something easier to understand.</a:t>
            </a:r>
          </a:p>
          <a:p>
            <a:pPr>
              <a:defRPr/>
            </a:pPr>
            <a:r>
              <a:rPr lang="en-US" sz="2800" dirty="0" smtClean="0"/>
              <a:t>Use SETUP, PSCONFIG and STSADM to script the install process, check online blogs for details.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ctrTitle"/>
          </p:nvPr>
        </p:nvSpPr>
        <p:spPr>
          <a:xfrm>
            <a:off x="1371600" y="1295400"/>
            <a:ext cx="6369050" cy="1636713"/>
          </a:xfrm>
        </p:spPr>
        <p:txBody>
          <a:bodyPr/>
          <a:lstStyle/>
          <a:p>
            <a:pPr algn="ctr" eaLnBrk="1" hangingPunct="1"/>
            <a:r>
              <a:rPr lang="en-US" smtClean="0">
                <a:solidFill>
                  <a:srgbClr val="FFCC00"/>
                </a:solidFill>
              </a:rPr>
              <a:t>Creating A Farm</a:t>
            </a:r>
          </a:p>
        </p:txBody>
      </p:sp>
      <p:sp>
        <p:nvSpPr>
          <p:cNvPr id="22531" name="Rectangle 3"/>
          <p:cNvSpPr>
            <a:spLocks noGrp="1" noChangeArrowheads="1"/>
          </p:cNvSpPr>
          <p:nvPr>
            <p:ph type="subTitle" idx="1"/>
          </p:nvPr>
        </p:nvSpPr>
        <p:spPr>
          <a:xfrm>
            <a:off x="1219200" y="3276600"/>
            <a:ext cx="6364288" cy="1752600"/>
          </a:xfrm>
        </p:spPr>
        <p:txBody>
          <a:bodyPr/>
          <a:lstStyle/>
          <a:p>
            <a:pPr algn="ctr" eaLnBrk="1" hangingPunct="1">
              <a:spcBef>
                <a:spcPct val="0"/>
              </a:spcBef>
            </a:pPr>
            <a:r>
              <a:rPr lang="en-US" sz="4000" dirty="0" smtClean="0">
                <a:solidFill>
                  <a:srgbClr val="A2998A"/>
                </a:solidFill>
              </a:rPr>
              <a:t>Using the Configuration Wizard or PSCONFIG</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a:bodyPr>
          <a:lstStyle/>
          <a:p>
            <a:pPr>
              <a:defRPr/>
            </a:pPr>
            <a:r>
              <a:rPr lang="en-US" dirty="0" smtClean="0"/>
              <a:t>Creating the Farm</a:t>
            </a:r>
            <a:br>
              <a:rPr lang="en-US" dirty="0" smtClean="0"/>
            </a:br>
            <a:r>
              <a:rPr lang="en-US" sz="2400" dirty="0" smtClean="0">
                <a:solidFill>
                  <a:schemeClr val="accent1"/>
                </a:solidFill>
              </a:rPr>
              <a:t>Running the </a:t>
            </a:r>
            <a:r>
              <a:rPr lang="en-US" sz="2400" dirty="0" err="1" smtClean="0">
                <a:solidFill>
                  <a:schemeClr val="accent1"/>
                </a:solidFill>
              </a:rPr>
              <a:t>Config</a:t>
            </a:r>
            <a:r>
              <a:rPr lang="en-US" sz="2400" dirty="0" smtClean="0">
                <a:solidFill>
                  <a:schemeClr val="accent1"/>
                </a:solidFill>
              </a:rPr>
              <a:t> Wizard to Install Servers</a:t>
            </a:r>
            <a:endParaRPr lang="en-US" dirty="0" smtClean="0">
              <a:solidFill>
                <a:schemeClr val="accent1"/>
              </a:solidFill>
            </a:endParaRPr>
          </a:p>
        </p:txBody>
      </p:sp>
      <p:sp>
        <p:nvSpPr>
          <p:cNvPr id="8195" name="Content Placeholder 2"/>
          <p:cNvSpPr>
            <a:spLocks noGrp="1"/>
          </p:cNvSpPr>
          <p:nvPr>
            <p:ph idx="1"/>
          </p:nvPr>
        </p:nvSpPr>
        <p:spPr>
          <a:xfrm>
            <a:off x="457200" y="2179637"/>
            <a:ext cx="4419600" cy="4114800"/>
          </a:xfrm>
        </p:spPr>
        <p:txBody>
          <a:bodyPr>
            <a:normAutofit fontScale="77500" lnSpcReduction="20000"/>
          </a:bodyPr>
          <a:lstStyle/>
          <a:p>
            <a:pPr>
              <a:defRPr/>
            </a:pPr>
            <a:r>
              <a:rPr lang="en-US" sz="2800" dirty="0" smtClean="0"/>
              <a:t>Consider using an easy to remember port for the Central Admin service (i.e. 8888)</a:t>
            </a:r>
          </a:p>
          <a:p>
            <a:pPr>
              <a:defRPr/>
            </a:pPr>
            <a:r>
              <a:rPr lang="en-US" sz="2800" dirty="0" smtClean="0"/>
              <a:t>You are welcome to change the </a:t>
            </a:r>
            <a:r>
              <a:rPr lang="en-US" sz="2800" dirty="0" err="1" smtClean="0"/>
              <a:t>Config</a:t>
            </a:r>
            <a:r>
              <a:rPr lang="en-US" sz="2800" dirty="0" smtClean="0"/>
              <a:t> Database name to match a common naming convention</a:t>
            </a:r>
          </a:p>
          <a:p>
            <a:pPr>
              <a:defRPr/>
            </a:pPr>
            <a:r>
              <a:rPr lang="en-US" sz="2800" dirty="0" smtClean="0"/>
              <a:t>Your database access account is the SP Service account, which only needs </a:t>
            </a:r>
            <a:r>
              <a:rPr lang="en-US" sz="2800" dirty="0" err="1" smtClean="0"/>
              <a:t>DBCreator</a:t>
            </a:r>
            <a:r>
              <a:rPr lang="en-US" sz="2800" dirty="0" smtClean="0"/>
              <a:t> and Security Admin rights on SQL.  Don’t give it more!</a:t>
            </a:r>
          </a:p>
          <a:p>
            <a:pPr>
              <a:defRPr/>
            </a:pPr>
            <a:r>
              <a:rPr lang="en-US" sz="2800" dirty="0" smtClean="0"/>
              <a:t>Run the wizard on additional servers as necessary</a:t>
            </a:r>
          </a:p>
        </p:txBody>
      </p:sp>
      <p:pic>
        <p:nvPicPr>
          <p:cNvPr id="4099" name="Picture 3" descr="C:\Data\Speaking\Conferences\2008-Jordan-SPUG\Screenshots\CentralAdmin8888Port.tif"/>
          <p:cNvPicPr>
            <a:picLocks noChangeAspect="1" noChangeArrowheads="1"/>
          </p:cNvPicPr>
          <p:nvPr/>
        </p:nvPicPr>
        <p:blipFill>
          <a:blip r:embed="rId2" cstate="print"/>
          <a:srcRect/>
          <a:stretch>
            <a:fillRect/>
          </a:stretch>
        </p:blipFill>
        <p:spPr bwMode="auto">
          <a:xfrm>
            <a:off x="4876800" y="2362200"/>
            <a:ext cx="4111565" cy="3514725"/>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a:bodyPr>
          <a:lstStyle/>
          <a:p>
            <a:pPr>
              <a:defRPr/>
            </a:pPr>
            <a:r>
              <a:rPr lang="en-US" dirty="0" smtClean="0"/>
              <a:t>Creating the Farm</a:t>
            </a:r>
            <a:br>
              <a:rPr lang="en-US" dirty="0" smtClean="0"/>
            </a:br>
            <a:r>
              <a:rPr lang="en-US" sz="2400" dirty="0" smtClean="0">
                <a:solidFill>
                  <a:schemeClr val="accent1"/>
                </a:solidFill>
              </a:rPr>
              <a:t>Using a SQL Alias</a:t>
            </a:r>
            <a:endParaRPr lang="en-US" dirty="0" smtClean="0">
              <a:solidFill>
                <a:schemeClr val="accent1"/>
              </a:solidFill>
            </a:endParaRPr>
          </a:p>
        </p:txBody>
      </p:sp>
      <p:sp>
        <p:nvSpPr>
          <p:cNvPr id="8195" name="Content Placeholder 2"/>
          <p:cNvSpPr>
            <a:spLocks noGrp="1"/>
          </p:cNvSpPr>
          <p:nvPr>
            <p:ph idx="1"/>
          </p:nvPr>
        </p:nvSpPr>
        <p:spPr>
          <a:xfrm>
            <a:off x="457200" y="2179637"/>
            <a:ext cx="7772400" cy="2620963"/>
          </a:xfrm>
        </p:spPr>
        <p:txBody>
          <a:bodyPr>
            <a:normAutofit fontScale="85000" lnSpcReduction="20000"/>
          </a:bodyPr>
          <a:lstStyle/>
          <a:p>
            <a:pPr>
              <a:defRPr/>
            </a:pPr>
            <a:r>
              <a:rPr lang="en-US" sz="2800" dirty="0" smtClean="0"/>
              <a:t>Do yourself a HUGE favor and don’t forget to use a DNS Alias and/or SQL Alias when creating the SQL </a:t>
            </a:r>
            <a:r>
              <a:rPr lang="en-US" sz="2800" dirty="0" err="1" smtClean="0"/>
              <a:t>Config</a:t>
            </a:r>
            <a:r>
              <a:rPr lang="en-US" sz="2800" dirty="0" smtClean="0"/>
              <a:t> Database.  For example, if your SQL server name is ‘SQLSERVER1’, use something like ‘SPSQL’ to connect, and have DNS point to the proper server location.  This makes it MUCH more flexible.</a:t>
            </a:r>
          </a:p>
          <a:p>
            <a:pPr>
              <a:defRPr/>
            </a:pPr>
            <a:r>
              <a:rPr lang="en-US" sz="2800" dirty="0" smtClean="0"/>
              <a:t>Can use SQL Client tools on SP Servers to allow SQL Aliases to be quickly changed</a:t>
            </a:r>
          </a:p>
        </p:txBody>
      </p:sp>
      <p:pic>
        <p:nvPicPr>
          <p:cNvPr id="5122" name="Picture 2" descr="C:\Data\Speaking\Conferences\2008-Jordan-SPUG\Screenshots\SQLAlias-1.tif"/>
          <p:cNvPicPr>
            <a:picLocks noChangeAspect="1" noChangeArrowheads="1"/>
          </p:cNvPicPr>
          <p:nvPr/>
        </p:nvPicPr>
        <p:blipFill>
          <a:blip r:embed="rId2" cstate="print"/>
          <a:srcRect/>
          <a:stretch>
            <a:fillRect/>
          </a:stretch>
        </p:blipFill>
        <p:spPr bwMode="auto">
          <a:xfrm>
            <a:off x="1752600" y="4953000"/>
            <a:ext cx="4981168" cy="190500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a:bodyPr>
          <a:lstStyle/>
          <a:p>
            <a:pPr>
              <a:defRPr/>
            </a:pPr>
            <a:r>
              <a:rPr lang="en-US" dirty="0" smtClean="0"/>
              <a:t>Creating the Farm</a:t>
            </a:r>
            <a:br>
              <a:rPr lang="en-US" dirty="0" smtClean="0"/>
            </a:br>
            <a:r>
              <a:rPr lang="en-US" sz="2400" dirty="0" smtClean="0">
                <a:solidFill>
                  <a:schemeClr val="accent1"/>
                </a:solidFill>
              </a:rPr>
              <a:t>Network Load Balancing</a:t>
            </a:r>
            <a:endParaRPr lang="en-US" dirty="0" smtClean="0">
              <a:solidFill>
                <a:schemeClr val="accent1"/>
              </a:solidFill>
            </a:endParaRPr>
          </a:p>
        </p:txBody>
      </p:sp>
      <p:sp>
        <p:nvSpPr>
          <p:cNvPr id="8195" name="Content Placeholder 2"/>
          <p:cNvSpPr>
            <a:spLocks noGrp="1"/>
          </p:cNvSpPr>
          <p:nvPr>
            <p:ph idx="1"/>
          </p:nvPr>
        </p:nvSpPr>
        <p:spPr>
          <a:xfrm>
            <a:off x="457200" y="2179637"/>
            <a:ext cx="7772400" cy="4525963"/>
          </a:xfrm>
        </p:spPr>
        <p:txBody>
          <a:bodyPr>
            <a:normAutofit fontScale="77500" lnSpcReduction="20000"/>
          </a:bodyPr>
          <a:lstStyle/>
          <a:p>
            <a:pPr>
              <a:defRPr/>
            </a:pPr>
            <a:r>
              <a:rPr lang="en-US" sz="2800" dirty="0" smtClean="0"/>
              <a:t>Hardware Based Load Balancing (F5, Cisco, Citrix </a:t>
            </a:r>
            <a:r>
              <a:rPr lang="en-US" sz="2800" dirty="0" err="1" smtClean="0"/>
              <a:t>NetScaler</a:t>
            </a:r>
            <a:r>
              <a:rPr lang="en-US" sz="2800" dirty="0" smtClean="0"/>
              <a:t> – Best performance and scalability</a:t>
            </a:r>
          </a:p>
          <a:p>
            <a:pPr>
              <a:defRPr/>
            </a:pPr>
            <a:r>
              <a:rPr lang="en-US" sz="2800" dirty="0" smtClean="0"/>
              <a:t>Software Windows Network Load Balancing fully supported</a:t>
            </a:r>
          </a:p>
          <a:p>
            <a:pPr>
              <a:defRPr/>
            </a:pPr>
            <a:r>
              <a:rPr lang="en-US" sz="2800" dirty="0" smtClean="0"/>
              <a:t>Best Practice – Create Multiple Web Apps with Load-balanced VIPs (Sample below)</a:t>
            </a:r>
          </a:p>
          <a:p>
            <a:pPr lvl="1">
              <a:defRPr/>
            </a:pPr>
            <a:r>
              <a:rPr lang="en-US" sz="2400" dirty="0" smtClean="0"/>
              <a:t>Web Role Servers</a:t>
            </a:r>
          </a:p>
          <a:p>
            <a:pPr lvl="2">
              <a:defRPr/>
            </a:pPr>
            <a:r>
              <a:rPr lang="en-US" sz="2200" dirty="0" smtClean="0"/>
              <a:t>sp1.companyabc.com (10.0.0.101) – </a:t>
            </a:r>
            <a:r>
              <a:rPr lang="en-US" sz="2200" i="1" dirty="0" smtClean="0"/>
              <a:t>Web Role Server #1</a:t>
            </a:r>
          </a:p>
          <a:p>
            <a:pPr lvl="2">
              <a:defRPr/>
            </a:pPr>
            <a:r>
              <a:rPr lang="en-US" sz="2200" dirty="0" smtClean="0"/>
              <a:t>sp2.companyabc.com  (10.0.0.102) – </a:t>
            </a:r>
            <a:r>
              <a:rPr lang="en-US" sz="2200" i="1" dirty="0" smtClean="0"/>
              <a:t>Web Role Server #2</a:t>
            </a:r>
          </a:p>
          <a:p>
            <a:pPr lvl="1">
              <a:defRPr/>
            </a:pPr>
            <a:r>
              <a:rPr lang="en-US" sz="2400" dirty="0" smtClean="0"/>
              <a:t>Clustered VIPs shared between SP1 and SP2 (Create A records in DNS)</a:t>
            </a:r>
          </a:p>
          <a:p>
            <a:pPr lvl="2">
              <a:defRPr/>
            </a:pPr>
            <a:r>
              <a:rPr lang="en-US" sz="2200" dirty="0" smtClean="0"/>
              <a:t>spnlb.companyabc.com (10.0.0.103) - </a:t>
            </a:r>
            <a:r>
              <a:rPr lang="en-US" sz="2200" i="1" dirty="0" smtClean="0"/>
              <a:t>Cluster</a:t>
            </a:r>
          </a:p>
          <a:p>
            <a:pPr lvl="2">
              <a:defRPr/>
            </a:pPr>
            <a:r>
              <a:rPr lang="en-US" sz="2200" dirty="0" smtClean="0"/>
              <a:t>spca.companyabc.com (10.0.0.104) – </a:t>
            </a:r>
            <a:r>
              <a:rPr lang="en-US" sz="2200" i="1" dirty="0" smtClean="0"/>
              <a:t>SP Central Admin - </a:t>
            </a:r>
            <a:r>
              <a:rPr lang="en-US" sz="2200" i="1" dirty="0" err="1" smtClean="0"/>
              <a:t>Config</a:t>
            </a:r>
            <a:r>
              <a:rPr lang="en-US" sz="2200" i="1" dirty="0" smtClean="0"/>
              <a:t> info later…</a:t>
            </a:r>
          </a:p>
          <a:p>
            <a:pPr lvl="2">
              <a:defRPr/>
            </a:pPr>
            <a:r>
              <a:rPr lang="en-US" sz="2200" dirty="0" smtClean="0"/>
              <a:t>ssp1.companyabc.com (10.0.0.105) – </a:t>
            </a:r>
            <a:r>
              <a:rPr lang="en-US" sz="2200" i="1" dirty="0" smtClean="0"/>
              <a:t>Shared Services Provider</a:t>
            </a:r>
          </a:p>
          <a:p>
            <a:pPr lvl="2">
              <a:defRPr/>
            </a:pPr>
            <a:r>
              <a:rPr lang="en-US" sz="2200" dirty="0" smtClean="0"/>
              <a:t>spsmtp.companyabc.com (10.0.0.106) – </a:t>
            </a:r>
            <a:r>
              <a:rPr lang="en-US" sz="2200" i="1" dirty="0" smtClean="0"/>
              <a:t>Inbound Email VIP</a:t>
            </a:r>
          </a:p>
          <a:p>
            <a:pPr lvl="2">
              <a:defRPr/>
            </a:pPr>
            <a:r>
              <a:rPr lang="en-US" sz="2200" dirty="0" smtClean="0"/>
              <a:t>home.companyabc.com (10.0.0.107) – </a:t>
            </a:r>
            <a:r>
              <a:rPr lang="en-US" sz="2200" i="1" dirty="0" smtClean="0"/>
              <a:t>Main SP Web App (can be multiple)</a:t>
            </a:r>
          </a:p>
          <a:p>
            <a:pPr lvl="2">
              <a:defRPr/>
            </a:pPr>
            <a:r>
              <a:rPr lang="en-US" sz="2200" dirty="0" smtClean="0"/>
              <a:t>mysite.companyabc.com (10.0.0.108) – </a:t>
            </a:r>
            <a:r>
              <a:rPr lang="en-US" sz="2200" i="1" dirty="0" smtClean="0"/>
              <a:t>Main </a:t>
            </a:r>
            <a:r>
              <a:rPr lang="en-US" sz="2200" i="1" dirty="0" err="1" smtClean="0"/>
              <a:t>MySites</a:t>
            </a:r>
            <a:r>
              <a:rPr lang="en-US" sz="2200" i="1" dirty="0" smtClean="0"/>
              <a:t> Web App</a:t>
            </a:r>
          </a:p>
          <a:p>
            <a:pPr lvl="1">
              <a:defRPr/>
            </a:pPr>
            <a:endParaRPr lang="en-US" sz="2400" dirty="0" smtClean="0"/>
          </a:p>
          <a:p>
            <a:pPr>
              <a:defRPr/>
            </a:pPr>
            <a:endParaRPr lang="en-US" sz="2800"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ctrTitle"/>
          </p:nvPr>
        </p:nvSpPr>
        <p:spPr>
          <a:xfrm>
            <a:off x="1371600" y="1295400"/>
            <a:ext cx="6369050" cy="1636713"/>
          </a:xfrm>
        </p:spPr>
        <p:txBody>
          <a:bodyPr>
            <a:normAutofit/>
          </a:bodyPr>
          <a:lstStyle/>
          <a:p>
            <a:pPr algn="ctr" eaLnBrk="1" hangingPunct="1"/>
            <a:r>
              <a:rPr lang="en-US" dirty="0" smtClean="0">
                <a:solidFill>
                  <a:srgbClr val="FFCC00"/>
                </a:solidFill>
              </a:rPr>
              <a:t>Kerberos</a:t>
            </a:r>
          </a:p>
        </p:txBody>
      </p:sp>
      <p:sp>
        <p:nvSpPr>
          <p:cNvPr id="25603" name="Rectangle 3"/>
          <p:cNvSpPr>
            <a:spLocks noGrp="1" noChangeArrowheads="1"/>
          </p:cNvSpPr>
          <p:nvPr>
            <p:ph type="subTitle" idx="1"/>
          </p:nvPr>
        </p:nvSpPr>
        <p:spPr>
          <a:xfrm>
            <a:off x="1219200" y="3276600"/>
            <a:ext cx="6364288" cy="1752600"/>
          </a:xfrm>
        </p:spPr>
        <p:txBody>
          <a:bodyPr/>
          <a:lstStyle/>
          <a:p>
            <a:pPr algn="ctr" eaLnBrk="1" hangingPunct="1">
              <a:spcBef>
                <a:spcPct val="0"/>
              </a:spcBef>
            </a:pPr>
            <a:r>
              <a:rPr lang="en-US" sz="4000" dirty="0" smtClean="0">
                <a:solidFill>
                  <a:srgbClr val="A2998A"/>
                </a:solidFill>
              </a:rPr>
              <a:t>Security for a modern SharePoint environment</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457200" y="1447800"/>
            <a:ext cx="8229600" cy="2620963"/>
          </a:xfrm>
        </p:spPr>
        <p:txBody>
          <a:bodyPr>
            <a:normAutofit fontScale="85000" lnSpcReduction="20000"/>
          </a:bodyPr>
          <a:lstStyle/>
          <a:p>
            <a:pPr>
              <a:defRPr/>
            </a:pPr>
            <a:r>
              <a:rPr lang="en-US" sz="2800" dirty="0" smtClean="0"/>
              <a:t>When creating any Web Applications for Content, </a:t>
            </a:r>
            <a:r>
              <a:rPr lang="en-US" sz="2800" b="1" u="sng" dirty="0" smtClean="0"/>
              <a:t>USE KERBEROS</a:t>
            </a:r>
            <a:r>
              <a:rPr lang="en-US" sz="2800" dirty="0" smtClean="0"/>
              <a:t>.  It is much more secure and also faster with heavy loads as the SP server doesn’t have to keep asking for auth requests from AD.</a:t>
            </a:r>
          </a:p>
          <a:p>
            <a:pPr>
              <a:defRPr/>
            </a:pPr>
            <a:r>
              <a:rPr lang="en-US" sz="2800" dirty="0" smtClean="0"/>
              <a:t>Kerberos auth does require extra steps, which makes people shy away from it, but once configured, it improves security considerably and can improve performance on high-load sites.</a:t>
            </a:r>
          </a:p>
          <a:p>
            <a:pPr>
              <a:defRPr/>
            </a:pPr>
            <a:endParaRPr lang="en-US" sz="2800" dirty="0" smtClean="0"/>
          </a:p>
          <a:p>
            <a:pPr>
              <a:defRPr/>
            </a:pPr>
            <a:endParaRPr lang="en-US" sz="2800" dirty="0" smtClean="0"/>
          </a:p>
        </p:txBody>
      </p:sp>
      <p:pic>
        <p:nvPicPr>
          <p:cNvPr id="70658" name="Picture 2"/>
          <p:cNvPicPr>
            <a:picLocks noChangeAspect="1" noChangeArrowheads="1"/>
          </p:cNvPicPr>
          <p:nvPr/>
        </p:nvPicPr>
        <p:blipFill>
          <a:blip r:embed="rId2" cstate="print"/>
          <a:srcRect/>
          <a:stretch>
            <a:fillRect/>
          </a:stretch>
        </p:blipFill>
        <p:spPr bwMode="auto">
          <a:xfrm>
            <a:off x="2057400" y="4267200"/>
            <a:ext cx="5143715" cy="2209800"/>
          </a:xfrm>
          <a:prstGeom prst="rect">
            <a:avLst/>
          </a:prstGeom>
          <a:noFill/>
          <a:ln w="9525">
            <a:noFill/>
            <a:miter lim="800000"/>
            <a:headEnd/>
            <a:tailEnd/>
          </a:ln>
          <a:effectLst/>
        </p:spPr>
      </p:pic>
      <p:sp>
        <p:nvSpPr>
          <p:cNvPr id="6" name="Title 1"/>
          <p:cNvSpPr>
            <a:spLocks noGrp="1"/>
          </p:cNvSpPr>
          <p:nvPr>
            <p:ph type="title"/>
          </p:nvPr>
        </p:nvSpPr>
        <p:spPr>
          <a:xfrm>
            <a:off x="457200" y="0"/>
            <a:ext cx="8229600" cy="1219200"/>
          </a:xfrm>
        </p:spPr>
        <p:txBody>
          <a:bodyPr/>
          <a:lstStyle/>
          <a:p>
            <a:r>
              <a:rPr lang="en-US" dirty="0" smtClean="0"/>
              <a:t>Kerberos</a:t>
            </a:r>
            <a:br>
              <a:rPr lang="en-US" dirty="0" smtClean="0"/>
            </a:br>
            <a:r>
              <a:rPr lang="en-US" sz="2400" dirty="0" smtClean="0">
                <a:solidFill>
                  <a:schemeClr val="accent1"/>
                </a:solidFill>
              </a:rPr>
              <a:t>Best practice: Enable Kerberos!</a:t>
            </a:r>
            <a:endParaRPr lang="en-US" dirty="0" smtClean="0">
              <a:solidFill>
                <a:schemeClr val="accent1"/>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0"/>
            <a:ext cx="8229600" cy="1219200"/>
          </a:xfrm>
        </p:spPr>
        <p:txBody>
          <a:bodyPr>
            <a:normAutofit/>
          </a:bodyPr>
          <a:lstStyle/>
          <a:p>
            <a:r>
              <a:rPr lang="en-US" dirty="0" smtClean="0"/>
              <a:t>Kerberos</a:t>
            </a:r>
            <a:br>
              <a:rPr lang="en-US" dirty="0" smtClean="0"/>
            </a:br>
            <a:r>
              <a:rPr lang="en-US" sz="2400" dirty="0" smtClean="0">
                <a:solidFill>
                  <a:schemeClr val="accent1"/>
                </a:solidFill>
              </a:rPr>
              <a:t>Step 1: Create the Service Principal Names</a:t>
            </a:r>
            <a:endParaRPr lang="en-US" dirty="0" smtClean="0">
              <a:solidFill>
                <a:schemeClr val="accent1"/>
              </a:solidFill>
            </a:endParaRPr>
          </a:p>
        </p:txBody>
      </p:sp>
      <p:sp>
        <p:nvSpPr>
          <p:cNvPr id="8195" name="Content Placeholder 2"/>
          <p:cNvSpPr>
            <a:spLocks noGrp="1"/>
          </p:cNvSpPr>
          <p:nvPr>
            <p:ph idx="1"/>
          </p:nvPr>
        </p:nvSpPr>
        <p:spPr>
          <a:xfrm>
            <a:off x="457200" y="1219200"/>
            <a:ext cx="8229600" cy="2590800"/>
          </a:xfrm>
        </p:spPr>
        <p:txBody>
          <a:bodyPr>
            <a:normAutofit fontScale="92500" lnSpcReduction="20000"/>
          </a:bodyPr>
          <a:lstStyle/>
          <a:p>
            <a:pPr>
              <a:defRPr/>
            </a:pPr>
            <a:r>
              <a:rPr lang="en-US" sz="2800" dirty="0" smtClean="0"/>
              <a:t>Use the </a:t>
            </a:r>
            <a:r>
              <a:rPr lang="en-US" sz="2800" dirty="0" err="1" smtClean="0"/>
              <a:t>setspn</a:t>
            </a:r>
            <a:r>
              <a:rPr lang="en-US" sz="2800" dirty="0" smtClean="0"/>
              <a:t> utility to create Service Principle Names in AD, the following syntax for example:</a:t>
            </a:r>
          </a:p>
          <a:p>
            <a:pPr lvl="1">
              <a:defRPr/>
            </a:pPr>
            <a:r>
              <a:rPr lang="en-US" sz="2000" dirty="0" smtClean="0"/>
              <a:t>Setspn.exe -A HTTP/mysite.companyabc.com DOMAINNAME\</a:t>
            </a:r>
            <a:r>
              <a:rPr lang="en-US" sz="2000" dirty="0" err="1" smtClean="0"/>
              <a:t>MYSiteAppAccount</a:t>
            </a:r>
            <a:endParaRPr lang="en-US" sz="2000" dirty="0" smtClean="0"/>
          </a:p>
          <a:p>
            <a:pPr lvl="1">
              <a:defRPr/>
            </a:pPr>
            <a:r>
              <a:rPr lang="en-US" sz="2000" dirty="0" smtClean="0"/>
              <a:t>Setspn.exe -A HTTP/</a:t>
            </a:r>
            <a:r>
              <a:rPr lang="en-US" sz="2000" dirty="0" err="1" smtClean="0"/>
              <a:t>mysite</a:t>
            </a:r>
            <a:r>
              <a:rPr lang="en-US" sz="2000" dirty="0" smtClean="0"/>
              <a:t> DOMAINNAME\</a:t>
            </a:r>
            <a:r>
              <a:rPr lang="en-US" sz="2000" dirty="0" err="1" smtClean="0"/>
              <a:t>MYSITEAppAccount</a:t>
            </a:r>
            <a:endParaRPr lang="en-US" sz="2000" dirty="0" smtClean="0"/>
          </a:p>
          <a:p>
            <a:pPr lvl="1">
              <a:defRPr/>
            </a:pPr>
            <a:r>
              <a:rPr lang="en-US" sz="2000" dirty="0" smtClean="0"/>
              <a:t>Setspn.exe -A HTTP/home.companyabc.com DOMAINNAME\</a:t>
            </a:r>
            <a:r>
              <a:rPr lang="en-US" sz="2000" dirty="0" err="1" smtClean="0"/>
              <a:t>HOMEAppAccount</a:t>
            </a:r>
            <a:endParaRPr lang="en-US" sz="2000" dirty="0" smtClean="0"/>
          </a:p>
          <a:p>
            <a:pPr lvl="1">
              <a:defRPr/>
            </a:pPr>
            <a:r>
              <a:rPr lang="en-US" sz="2000" dirty="0" smtClean="0"/>
              <a:t>Setspn.exe -A HTTP/sp DOMAINNAME\</a:t>
            </a:r>
            <a:r>
              <a:rPr lang="en-US" sz="2000" dirty="0" err="1" smtClean="0"/>
              <a:t>HOMEAppAccount</a:t>
            </a:r>
            <a:endParaRPr lang="en-US" sz="2000" dirty="0" smtClean="0"/>
          </a:p>
          <a:p>
            <a:pPr>
              <a:defRPr/>
            </a:pPr>
            <a:endParaRPr lang="en-US" sz="2800" dirty="0" smtClean="0"/>
          </a:p>
          <a:p>
            <a:pPr>
              <a:defRPr/>
            </a:pPr>
            <a:endParaRPr lang="en-US" sz="2800" dirty="0" smtClean="0"/>
          </a:p>
        </p:txBody>
      </p:sp>
      <p:pic>
        <p:nvPicPr>
          <p:cNvPr id="72706" name="Picture 2"/>
          <p:cNvPicPr>
            <a:picLocks noChangeAspect="1" noChangeArrowheads="1"/>
          </p:cNvPicPr>
          <p:nvPr/>
        </p:nvPicPr>
        <p:blipFill>
          <a:blip r:embed="rId2" cstate="print"/>
          <a:srcRect/>
          <a:stretch>
            <a:fillRect/>
          </a:stretch>
        </p:blipFill>
        <p:spPr bwMode="auto">
          <a:xfrm>
            <a:off x="1600200" y="3657600"/>
            <a:ext cx="6458990" cy="3200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0"/>
            <a:ext cx="8229600" cy="1219200"/>
          </a:xfrm>
        </p:spPr>
        <p:txBody>
          <a:bodyPr>
            <a:normAutofit/>
          </a:bodyPr>
          <a:lstStyle/>
          <a:p>
            <a:r>
              <a:rPr lang="en-US" dirty="0" smtClean="0"/>
              <a:t>Kerberos</a:t>
            </a:r>
            <a:br>
              <a:rPr lang="en-US" dirty="0" smtClean="0"/>
            </a:br>
            <a:r>
              <a:rPr lang="en-US" sz="2400" dirty="0" smtClean="0">
                <a:solidFill>
                  <a:schemeClr val="accent1"/>
                </a:solidFill>
              </a:rPr>
              <a:t>Step 2: Enable Kerberos from SP Servers to SQL</a:t>
            </a:r>
            <a:endParaRPr lang="en-US" dirty="0" smtClean="0">
              <a:solidFill>
                <a:schemeClr val="accent1"/>
              </a:solidFill>
            </a:endParaRPr>
          </a:p>
        </p:txBody>
      </p:sp>
      <p:sp>
        <p:nvSpPr>
          <p:cNvPr id="8195" name="Content Placeholder 2"/>
          <p:cNvSpPr>
            <a:spLocks noGrp="1"/>
          </p:cNvSpPr>
          <p:nvPr>
            <p:ph idx="1"/>
          </p:nvPr>
        </p:nvSpPr>
        <p:spPr>
          <a:xfrm>
            <a:off x="457200" y="1219200"/>
            <a:ext cx="8229600" cy="5334000"/>
          </a:xfrm>
        </p:spPr>
        <p:txBody>
          <a:bodyPr>
            <a:normAutofit/>
          </a:bodyPr>
          <a:lstStyle/>
          <a:p>
            <a:pPr>
              <a:defRPr/>
            </a:pPr>
            <a:r>
              <a:rPr lang="en-US" sz="2800" dirty="0" smtClean="0"/>
              <a:t>Use </a:t>
            </a:r>
            <a:r>
              <a:rPr lang="en-US" sz="2800" dirty="0" err="1" smtClean="0"/>
              <a:t>setspn</a:t>
            </a:r>
            <a:r>
              <a:rPr lang="en-US" sz="2800" dirty="0" smtClean="0"/>
              <a:t> to create SPNs for SQL Service Account</a:t>
            </a:r>
          </a:p>
          <a:p>
            <a:pPr>
              <a:defRPr/>
            </a:pPr>
            <a:r>
              <a:rPr lang="en-US" sz="2800" dirty="0" smtClean="0"/>
              <a:t>SPNs need to match the name that SharePoint uses to connect to SQL (Ideally SQL Alias, more on this later)</a:t>
            </a:r>
          </a:p>
          <a:p>
            <a:pPr>
              <a:defRPr/>
            </a:pPr>
            <a:r>
              <a:rPr lang="en-US" sz="2800" dirty="0" smtClean="0"/>
              <a:t>Syntax similar to following:</a:t>
            </a:r>
          </a:p>
          <a:p>
            <a:pPr lvl="1">
              <a:defRPr/>
            </a:pPr>
            <a:r>
              <a:rPr lang="en-US" sz="2000" dirty="0" smtClean="0"/>
              <a:t>Setspn.exe  -A </a:t>
            </a:r>
            <a:r>
              <a:rPr lang="en-US" sz="2000" dirty="0" err="1" smtClean="0"/>
              <a:t>MSSQLSvc</a:t>
            </a:r>
            <a:r>
              <a:rPr lang="en-US" sz="2000" dirty="0" smtClean="0"/>
              <a:t>/spsql:1433 COMPANYABC\SRV-SQL-DB</a:t>
            </a:r>
          </a:p>
          <a:p>
            <a:pPr lvl="1">
              <a:defRPr/>
            </a:pPr>
            <a:r>
              <a:rPr lang="en-US" sz="2000" dirty="0" smtClean="0"/>
              <a:t>Setspn.exe –A </a:t>
            </a:r>
            <a:r>
              <a:rPr lang="en-US" sz="2000" dirty="0" err="1" smtClean="0"/>
              <a:t>MSSQLSvc</a:t>
            </a:r>
            <a:r>
              <a:rPr lang="en-US" sz="2000" dirty="0" smtClean="0"/>
              <a:t>/spsql.companyabc.com:1433 COMPANYABC\SRV-SQL-DB</a:t>
            </a:r>
          </a:p>
          <a:p>
            <a:pPr>
              <a:defRPr/>
            </a:pPr>
            <a:r>
              <a:rPr lang="en-US" sz="2400" dirty="0" err="1" smtClean="0"/>
              <a:t>MSSQLSvc</a:t>
            </a:r>
            <a:r>
              <a:rPr lang="en-US" sz="2400" dirty="0" smtClean="0"/>
              <a:t> = Default instance, if named instance, specify the name instead</a:t>
            </a:r>
          </a:p>
          <a:p>
            <a:pPr>
              <a:defRPr/>
            </a:pPr>
            <a:r>
              <a:rPr lang="en-US" sz="2400" dirty="0" smtClean="0"/>
              <a:t>In this example, SRV-SQL-DB is the SQL Admin account</a:t>
            </a:r>
          </a:p>
          <a:p>
            <a:pPr>
              <a:defRPr/>
            </a:pPr>
            <a:endParaRPr lang="en-US" sz="2800" dirty="0" smtClean="0"/>
          </a:p>
          <a:p>
            <a:pPr>
              <a:defRPr/>
            </a:pPr>
            <a:endParaRPr lang="en-US" sz="2800" dirty="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228600" y="1295400"/>
            <a:ext cx="4495800" cy="5257800"/>
          </a:xfrm>
        </p:spPr>
        <p:txBody>
          <a:bodyPr>
            <a:normAutofit fontScale="92500" lnSpcReduction="20000"/>
          </a:bodyPr>
          <a:lstStyle/>
          <a:p>
            <a:pPr lvl="0"/>
            <a:r>
              <a:rPr lang="en-US" sz="2800" dirty="0" smtClean="0"/>
              <a:t>Required for Excel Services and other impersonation applications.</a:t>
            </a:r>
          </a:p>
          <a:p>
            <a:pPr lvl="0"/>
            <a:r>
              <a:rPr lang="en-US" sz="2800" dirty="0" smtClean="0"/>
              <a:t>On all SP Computer accounts and on the Application Identity accounts, check the box in ADUC to allow for delegation. </a:t>
            </a:r>
          </a:p>
          <a:p>
            <a:pPr lvl="1"/>
            <a:r>
              <a:rPr lang="en-US" sz="2400" dirty="0" smtClean="0"/>
              <a:t>In ADUC, navigate to the computer or user account, right-click and choose </a:t>
            </a:r>
            <a:r>
              <a:rPr lang="en-US" sz="2400" b="1" dirty="0" smtClean="0"/>
              <a:t>Properties</a:t>
            </a:r>
            <a:r>
              <a:rPr lang="en-US" sz="2400" dirty="0" smtClean="0"/>
              <a:t>. </a:t>
            </a:r>
          </a:p>
          <a:p>
            <a:pPr lvl="1"/>
            <a:r>
              <a:rPr lang="en-US" sz="2400" dirty="0" smtClean="0"/>
              <a:t> Go to the </a:t>
            </a:r>
            <a:r>
              <a:rPr lang="en-US" sz="2400" b="1" dirty="0" smtClean="0"/>
              <a:t>Delegation</a:t>
            </a:r>
            <a:r>
              <a:rPr lang="en-US" sz="2400" dirty="0" smtClean="0"/>
              <a:t> tab </a:t>
            </a:r>
          </a:p>
          <a:p>
            <a:pPr lvl="1"/>
            <a:r>
              <a:rPr lang="en-US" sz="2400" dirty="0" smtClean="0"/>
              <a:t>Choose </a:t>
            </a:r>
            <a:r>
              <a:rPr lang="en-US" sz="2400" b="1" dirty="0" smtClean="0"/>
              <a:t>Trust this user/computer for delegation to any service (Kerberos)</a:t>
            </a:r>
            <a:r>
              <a:rPr lang="en-US" sz="2400" dirty="0" smtClean="0"/>
              <a:t> </a:t>
            </a:r>
          </a:p>
          <a:p>
            <a:pPr>
              <a:defRPr/>
            </a:pPr>
            <a:endParaRPr lang="en-US" sz="2800" dirty="0" smtClean="0"/>
          </a:p>
          <a:p>
            <a:pPr>
              <a:defRPr/>
            </a:pPr>
            <a:endParaRPr lang="en-US" sz="2800" dirty="0" smtClean="0"/>
          </a:p>
          <a:p>
            <a:pPr>
              <a:defRPr/>
            </a:pPr>
            <a:endParaRPr lang="en-US" sz="2800" dirty="0" smtClean="0"/>
          </a:p>
          <a:p>
            <a:pPr>
              <a:defRPr/>
            </a:pPr>
            <a:endParaRPr lang="en-US" sz="2800" dirty="0" smtClean="0"/>
          </a:p>
        </p:txBody>
      </p:sp>
      <p:sp>
        <p:nvSpPr>
          <p:cNvPr id="6" name="Title 1"/>
          <p:cNvSpPr>
            <a:spLocks noGrp="1"/>
          </p:cNvSpPr>
          <p:nvPr>
            <p:ph type="title"/>
          </p:nvPr>
        </p:nvSpPr>
        <p:spPr>
          <a:xfrm>
            <a:off x="457200" y="0"/>
            <a:ext cx="8229600" cy="1219200"/>
          </a:xfrm>
        </p:spPr>
        <p:txBody>
          <a:bodyPr/>
          <a:lstStyle/>
          <a:p>
            <a:r>
              <a:rPr lang="en-US" dirty="0" smtClean="0"/>
              <a:t>Kerberos </a:t>
            </a:r>
            <a:br>
              <a:rPr lang="en-US" dirty="0" smtClean="0"/>
            </a:br>
            <a:r>
              <a:rPr lang="en-US" sz="2400" dirty="0" smtClean="0">
                <a:solidFill>
                  <a:schemeClr val="accent1"/>
                </a:solidFill>
              </a:rPr>
              <a:t>Step 3: Allow  User and Computer Accounts to Delegate</a:t>
            </a:r>
            <a:endParaRPr lang="en-US" dirty="0" smtClean="0">
              <a:solidFill>
                <a:schemeClr val="accent1"/>
              </a:solidFill>
            </a:endParaRPr>
          </a:p>
        </p:txBody>
      </p:sp>
      <p:pic>
        <p:nvPicPr>
          <p:cNvPr id="63490" name="Picture 2"/>
          <p:cNvPicPr>
            <a:picLocks noChangeAspect="1" noChangeArrowheads="1"/>
          </p:cNvPicPr>
          <p:nvPr/>
        </p:nvPicPr>
        <p:blipFill>
          <a:blip r:embed="rId2" cstate="print"/>
          <a:srcRect/>
          <a:stretch>
            <a:fillRect/>
          </a:stretch>
        </p:blipFill>
        <p:spPr bwMode="auto">
          <a:xfrm>
            <a:off x="4724400" y="1295400"/>
            <a:ext cx="4114800" cy="530592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228600" y="1295400"/>
            <a:ext cx="8915400" cy="1371600"/>
          </a:xfrm>
        </p:spPr>
        <p:txBody>
          <a:bodyPr>
            <a:normAutofit fontScale="70000" lnSpcReduction="20000"/>
          </a:bodyPr>
          <a:lstStyle/>
          <a:p>
            <a:pPr>
              <a:defRPr/>
            </a:pPr>
            <a:r>
              <a:rPr lang="en-US" sz="2800" dirty="0" smtClean="0"/>
              <a:t>Windows Server 2008 front-ends requires the \Windows\System32\</a:t>
            </a:r>
            <a:r>
              <a:rPr lang="en-US" sz="2800" dirty="0" err="1" smtClean="0"/>
              <a:t>inetsrv</a:t>
            </a:r>
            <a:r>
              <a:rPr lang="en-US" sz="2800" dirty="0" smtClean="0"/>
              <a:t>\</a:t>
            </a:r>
            <a:r>
              <a:rPr lang="en-US" sz="2800" dirty="0" err="1" smtClean="0"/>
              <a:t>config</a:t>
            </a:r>
            <a:r>
              <a:rPr lang="en-US" sz="2800" dirty="0" smtClean="0"/>
              <a:t>\</a:t>
            </a:r>
            <a:r>
              <a:rPr lang="en-US" sz="2800" dirty="0" err="1" smtClean="0"/>
              <a:t>ApplicationHost.config</a:t>
            </a:r>
            <a:r>
              <a:rPr lang="en-US" sz="2800" dirty="0" smtClean="0"/>
              <a:t> file to be modified to contain the following string for each Kerberos Web App:</a:t>
            </a:r>
          </a:p>
          <a:p>
            <a:pPr lvl="1">
              <a:defRPr/>
            </a:pPr>
            <a:r>
              <a:rPr lang="en-US" sz="2400" dirty="0" smtClean="0"/>
              <a:t>&lt;</a:t>
            </a:r>
            <a:r>
              <a:rPr lang="en-US" sz="2400" dirty="0" err="1" smtClean="0"/>
              <a:t>windowsAuthentication</a:t>
            </a:r>
            <a:r>
              <a:rPr lang="en-US" sz="2400" dirty="0" smtClean="0"/>
              <a:t> enabled="true" </a:t>
            </a:r>
            <a:r>
              <a:rPr lang="en-US" sz="2400" dirty="0" err="1" smtClean="0"/>
              <a:t>useKernelMode</a:t>
            </a:r>
            <a:r>
              <a:rPr lang="en-US" sz="2400" dirty="0" smtClean="0"/>
              <a:t>="true" </a:t>
            </a:r>
            <a:r>
              <a:rPr lang="en-US" sz="2400" b="1" dirty="0" err="1" smtClean="0"/>
              <a:t>useAppPoolCredentials</a:t>
            </a:r>
            <a:r>
              <a:rPr lang="en-US" sz="2400" b="1" dirty="0" smtClean="0"/>
              <a:t>="true"&gt;</a:t>
            </a:r>
            <a:endParaRPr lang="en-US" sz="2400" dirty="0" smtClean="0"/>
          </a:p>
          <a:p>
            <a:pPr>
              <a:defRPr/>
            </a:pPr>
            <a:endParaRPr lang="en-US" sz="2800" dirty="0" smtClean="0"/>
          </a:p>
          <a:p>
            <a:pPr>
              <a:defRPr/>
            </a:pPr>
            <a:endParaRPr lang="en-US" sz="2800" dirty="0" smtClean="0"/>
          </a:p>
        </p:txBody>
      </p:sp>
      <p:pic>
        <p:nvPicPr>
          <p:cNvPr id="71683" name="Picture 3"/>
          <p:cNvPicPr>
            <a:picLocks noChangeAspect="1" noChangeArrowheads="1"/>
          </p:cNvPicPr>
          <p:nvPr/>
        </p:nvPicPr>
        <p:blipFill>
          <a:blip r:embed="rId2" cstate="print"/>
          <a:srcRect/>
          <a:stretch>
            <a:fillRect/>
          </a:stretch>
        </p:blipFill>
        <p:spPr bwMode="auto">
          <a:xfrm>
            <a:off x="1371600" y="2590800"/>
            <a:ext cx="6260394" cy="4524375"/>
          </a:xfrm>
          <a:prstGeom prst="rect">
            <a:avLst/>
          </a:prstGeom>
          <a:noFill/>
          <a:ln w="9525">
            <a:noFill/>
            <a:miter lim="800000"/>
            <a:headEnd/>
            <a:tailEnd/>
          </a:ln>
          <a:effectLst/>
        </p:spPr>
      </p:pic>
      <p:sp>
        <p:nvSpPr>
          <p:cNvPr id="6" name="Title 1"/>
          <p:cNvSpPr>
            <a:spLocks noGrp="1"/>
          </p:cNvSpPr>
          <p:nvPr>
            <p:ph type="title"/>
          </p:nvPr>
        </p:nvSpPr>
        <p:spPr>
          <a:xfrm>
            <a:off x="457200" y="0"/>
            <a:ext cx="8229600" cy="1219200"/>
          </a:xfrm>
        </p:spPr>
        <p:txBody>
          <a:bodyPr/>
          <a:lstStyle/>
          <a:p>
            <a:r>
              <a:rPr lang="en-US" dirty="0" smtClean="0"/>
              <a:t>Kerberos </a:t>
            </a:r>
            <a:br>
              <a:rPr lang="en-US" dirty="0" smtClean="0"/>
            </a:br>
            <a:r>
              <a:rPr lang="en-US" sz="2400" dirty="0" smtClean="0">
                <a:solidFill>
                  <a:schemeClr val="accent1"/>
                </a:solidFill>
              </a:rPr>
              <a:t>Step 4 (Windows 2008 only): Edit </a:t>
            </a:r>
            <a:r>
              <a:rPr lang="en-US" sz="2400" dirty="0" err="1" smtClean="0">
                <a:solidFill>
                  <a:schemeClr val="accent1"/>
                </a:solidFill>
              </a:rPr>
              <a:t>ApplicationHost.config</a:t>
            </a:r>
            <a:r>
              <a:rPr lang="en-US" sz="2400" dirty="0" smtClean="0">
                <a:solidFill>
                  <a:schemeClr val="accent1"/>
                </a:solidFill>
              </a:rPr>
              <a:t> file</a:t>
            </a:r>
            <a:endParaRPr lang="en-US" dirty="0" smtClean="0">
              <a:solidFill>
                <a:schemeClr val="accent1"/>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228600" y="1295400"/>
            <a:ext cx="8382000" cy="5181600"/>
          </a:xfrm>
        </p:spPr>
        <p:txBody>
          <a:bodyPr>
            <a:normAutofit/>
          </a:bodyPr>
          <a:lstStyle/>
          <a:p>
            <a:pPr>
              <a:defRPr/>
            </a:pPr>
            <a:r>
              <a:rPr lang="en-US" sz="2400" dirty="0" smtClean="0"/>
              <a:t>Go to Application Management – Authentication Providers</a:t>
            </a:r>
          </a:p>
          <a:p>
            <a:pPr>
              <a:defRPr/>
            </a:pPr>
            <a:r>
              <a:rPr lang="en-US" sz="2400" dirty="0" smtClean="0"/>
              <a:t> Choose the appropriate Web Application</a:t>
            </a:r>
          </a:p>
          <a:p>
            <a:pPr>
              <a:defRPr/>
            </a:pPr>
            <a:r>
              <a:rPr lang="en-US" sz="2400" dirty="0" smtClean="0"/>
              <a:t>Click on the link for ‘Default’ under Zone</a:t>
            </a:r>
          </a:p>
          <a:p>
            <a:pPr>
              <a:defRPr/>
            </a:pPr>
            <a:r>
              <a:rPr lang="en-US" sz="2400" dirty="0" smtClean="0"/>
              <a:t>Change to Integrated Windows Authentication - Kerberos (Negotiate)</a:t>
            </a:r>
          </a:p>
          <a:p>
            <a:pPr>
              <a:defRPr/>
            </a:pPr>
            <a:r>
              <a:rPr lang="en-US" sz="2400" dirty="0" smtClean="0"/>
              <a:t>Run </a:t>
            </a:r>
            <a:r>
              <a:rPr lang="en-US" sz="2400" dirty="0" err="1" smtClean="0"/>
              <a:t>iisreset</a:t>
            </a:r>
            <a:r>
              <a:rPr lang="en-US" sz="2400" dirty="0" smtClean="0"/>
              <a:t> /</a:t>
            </a:r>
            <a:r>
              <a:rPr lang="en-US" sz="2400" dirty="0" err="1" smtClean="0"/>
              <a:t>noforce</a:t>
            </a:r>
            <a:r>
              <a:rPr lang="en-US" sz="2400" dirty="0" smtClean="0"/>
              <a:t> from the command prompt</a:t>
            </a:r>
          </a:p>
          <a:p>
            <a:pPr>
              <a:defRPr/>
            </a:pPr>
            <a:r>
              <a:rPr lang="en-US" sz="2400" dirty="0" smtClean="0"/>
              <a:t>If creating Web App from scratch, this step may be unnecessary if you choose Negotiate from the beginning</a:t>
            </a:r>
          </a:p>
          <a:p>
            <a:pPr>
              <a:defRPr/>
            </a:pPr>
            <a:endParaRPr lang="en-US" sz="2400" dirty="0" smtClean="0"/>
          </a:p>
          <a:p>
            <a:pPr>
              <a:defRPr/>
            </a:pPr>
            <a:endParaRPr lang="en-US" sz="2400" dirty="0" smtClean="0"/>
          </a:p>
          <a:p>
            <a:pPr>
              <a:defRPr/>
            </a:pPr>
            <a:endParaRPr lang="en-US" sz="2800" dirty="0" smtClean="0"/>
          </a:p>
          <a:p>
            <a:pPr>
              <a:defRPr/>
            </a:pPr>
            <a:endParaRPr lang="en-US" sz="2800" dirty="0" smtClean="0"/>
          </a:p>
        </p:txBody>
      </p:sp>
      <p:sp>
        <p:nvSpPr>
          <p:cNvPr id="6" name="Title 1"/>
          <p:cNvSpPr>
            <a:spLocks noGrp="1"/>
          </p:cNvSpPr>
          <p:nvPr>
            <p:ph type="title"/>
          </p:nvPr>
        </p:nvSpPr>
        <p:spPr>
          <a:xfrm>
            <a:off x="457200" y="0"/>
            <a:ext cx="8686800" cy="1219200"/>
          </a:xfrm>
        </p:spPr>
        <p:txBody>
          <a:bodyPr>
            <a:normAutofit/>
          </a:bodyPr>
          <a:lstStyle/>
          <a:p>
            <a:r>
              <a:rPr lang="en-US" dirty="0" smtClean="0"/>
              <a:t>Kerberos</a:t>
            </a:r>
            <a:br>
              <a:rPr lang="en-US" dirty="0" smtClean="0"/>
            </a:br>
            <a:r>
              <a:rPr lang="en-US" sz="2400" dirty="0" smtClean="0">
                <a:solidFill>
                  <a:schemeClr val="accent1"/>
                </a:solidFill>
              </a:rPr>
              <a:t>Step 5:  Enable Kerberos on Web Application</a:t>
            </a:r>
            <a:endParaRPr lang="en-US" dirty="0" smtClean="0">
              <a:solidFill>
                <a:schemeClr val="accent1"/>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228600" y="1219200"/>
            <a:ext cx="8610600" cy="5638800"/>
          </a:xfrm>
        </p:spPr>
        <p:txBody>
          <a:bodyPr>
            <a:normAutofit fontScale="62500" lnSpcReduction="20000"/>
          </a:bodyPr>
          <a:lstStyle/>
          <a:p>
            <a:pPr>
              <a:defRPr/>
            </a:pPr>
            <a:r>
              <a:rPr lang="en-US" sz="2600" dirty="0" smtClean="0"/>
              <a:t>Bonus #1: Enable Kerberos</a:t>
            </a:r>
          </a:p>
          <a:p>
            <a:pPr lvl="1">
              <a:defRPr/>
            </a:pPr>
            <a:r>
              <a:rPr lang="en-US" sz="1900" dirty="0" smtClean="0"/>
              <a:t>Add the SPNs for SPCA and SSP</a:t>
            </a:r>
          </a:p>
          <a:p>
            <a:pPr lvl="2">
              <a:defRPr/>
            </a:pPr>
            <a:r>
              <a:rPr lang="en-US" sz="1800" dirty="0" smtClean="0"/>
              <a:t>HTTP/spca.companyabc.com, HTTP/</a:t>
            </a:r>
            <a:r>
              <a:rPr lang="en-US" sz="1800" dirty="0" err="1" smtClean="0"/>
              <a:t>spca</a:t>
            </a:r>
            <a:r>
              <a:rPr lang="en-US" sz="1800" dirty="0" smtClean="0"/>
              <a:t> (Add to Farm Admin account)</a:t>
            </a:r>
          </a:p>
          <a:p>
            <a:pPr lvl="2">
              <a:defRPr/>
            </a:pPr>
            <a:r>
              <a:rPr lang="en-US" sz="1800" dirty="0" smtClean="0"/>
              <a:t>HTTP/ssp1.companyabc.com, HTTP/ssp1 (Add to SSP App Pool Identity account)</a:t>
            </a:r>
          </a:p>
          <a:p>
            <a:pPr lvl="1">
              <a:defRPr/>
            </a:pPr>
            <a:r>
              <a:rPr lang="en-US" sz="2000" dirty="0" smtClean="0"/>
              <a:t>Configure Kerberos as defined in this presentation</a:t>
            </a:r>
          </a:p>
          <a:p>
            <a:pPr lvl="1">
              <a:defRPr/>
            </a:pPr>
            <a:r>
              <a:rPr lang="en-US" sz="2000" dirty="0" smtClean="0"/>
              <a:t>SSP requires extra steps</a:t>
            </a:r>
          </a:p>
          <a:p>
            <a:pPr lvl="2">
              <a:defRPr/>
            </a:pPr>
            <a:r>
              <a:rPr lang="en-US" sz="1800" dirty="0" smtClean="0"/>
              <a:t>Install Infrastructure Update (KB951695) or SP2</a:t>
            </a:r>
          </a:p>
          <a:p>
            <a:pPr lvl="2">
              <a:defRPr/>
            </a:pPr>
            <a:r>
              <a:rPr lang="en-US" sz="1800" dirty="0" smtClean="0"/>
              <a:t>Create Registry Key “</a:t>
            </a:r>
            <a:r>
              <a:rPr lang="en-US" sz="1800" dirty="0" smtClean="0">
                <a:solidFill>
                  <a:srgbClr val="FF0000"/>
                </a:solidFill>
              </a:rPr>
              <a:t>HKLM\Software\Microsoft\Office Server\12.0\</a:t>
            </a:r>
            <a:r>
              <a:rPr lang="en-US" sz="1800" dirty="0" err="1" smtClean="0">
                <a:solidFill>
                  <a:srgbClr val="FF0000"/>
                </a:solidFill>
              </a:rPr>
              <a:t>KerberosSpnFormat</a:t>
            </a:r>
            <a:r>
              <a:rPr lang="en-US" sz="1800" dirty="0" smtClean="0"/>
              <a:t>” (REG_DWORD) = 1</a:t>
            </a:r>
          </a:p>
          <a:p>
            <a:pPr lvl="2">
              <a:defRPr/>
            </a:pPr>
            <a:r>
              <a:rPr lang="en-US" sz="1800" dirty="0" smtClean="0"/>
              <a:t>Create SPNs for each Web Role Server that hosts SSP (example below, SSP1 = name of SSP, sp1 = SharePoint server)</a:t>
            </a:r>
          </a:p>
          <a:p>
            <a:pPr lvl="3">
              <a:defRPr/>
            </a:pPr>
            <a:r>
              <a:rPr lang="en-US" sz="1600" dirty="0" smtClean="0"/>
              <a:t>MSSP/sp1:56737/SSP1</a:t>
            </a:r>
          </a:p>
          <a:p>
            <a:pPr lvl="3">
              <a:defRPr/>
            </a:pPr>
            <a:r>
              <a:rPr lang="en-US" sz="1600" dirty="0" smtClean="0"/>
              <a:t>MSSP/sp1:56738/SSP1</a:t>
            </a:r>
          </a:p>
          <a:p>
            <a:pPr lvl="2">
              <a:defRPr/>
            </a:pPr>
            <a:r>
              <a:rPr lang="en-US" sz="1800" dirty="0" smtClean="0"/>
              <a:t>Enable Kerberos from the command prompt (Stsadm.exe -o </a:t>
            </a:r>
            <a:r>
              <a:rPr lang="en-US" sz="1800" dirty="0" err="1" smtClean="0"/>
              <a:t>SetSharedWebServiceAuthn</a:t>
            </a:r>
            <a:r>
              <a:rPr lang="en-US" sz="1800" dirty="0" smtClean="0"/>
              <a:t>-negotiate)</a:t>
            </a:r>
          </a:p>
          <a:p>
            <a:pPr>
              <a:defRPr/>
            </a:pPr>
            <a:r>
              <a:rPr lang="en-US" sz="2400" dirty="0" smtClean="0"/>
              <a:t>Bonus #2: Configure both for SSL</a:t>
            </a:r>
          </a:p>
          <a:p>
            <a:pPr lvl="1">
              <a:defRPr/>
            </a:pPr>
            <a:r>
              <a:rPr lang="en-US" sz="2000" dirty="0" smtClean="0"/>
              <a:t>Encrypts traffic and Admin passwords</a:t>
            </a:r>
          </a:p>
          <a:p>
            <a:pPr lvl="1">
              <a:defRPr/>
            </a:pPr>
            <a:r>
              <a:rPr lang="en-US" sz="2000" dirty="0" smtClean="0"/>
              <a:t>Create and install Web </a:t>
            </a:r>
            <a:r>
              <a:rPr lang="en-US" sz="2000" dirty="0" err="1" smtClean="0"/>
              <a:t>certs</a:t>
            </a:r>
            <a:r>
              <a:rPr lang="en-US" sz="2000" dirty="0" smtClean="0"/>
              <a:t> for spca.companyabc.com, ssp1.companyabc.com</a:t>
            </a:r>
          </a:p>
          <a:p>
            <a:pPr>
              <a:defRPr/>
            </a:pPr>
            <a:r>
              <a:rPr lang="en-US" sz="2400" dirty="0" smtClean="0"/>
              <a:t>Bonus #3: Load Balance SPCA and SSP</a:t>
            </a:r>
          </a:p>
          <a:p>
            <a:pPr lvl="1">
              <a:defRPr/>
            </a:pPr>
            <a:r>
              <a:rPr lang="en-US" sz="2000" dirty="0" smtClean="0"/>
              <a:t>Install SPCA on multiple web role servers</a:t>
            </a:r>
          </a:p>
          <a:p>
            <a:pPr lvl="1">
              <a:defRPr/>
            </a:pPr>
            <a:r>
              <a:rPr lang="en-US" sz="2000" dirty="0" smtClean="0"/>
              <a:t>Enable either Hardware NLB or Software Windows Network Load Balancing</a:t>
            </a:r>
          </a:p>
          <a:p>
            <a:pPr lvl="1">
              <a:defRPr/>
            </a:pPr>
            <a:r>
              <a:rPr lang="en-US" sz="2000" dirty="0" smtClean="0"/>
              <a:t>Requires DNS A record (spca.companyabc.com), registry key and AAM modification (below)</a:t>
            </a:r>
          </a:p>
          <a:p>
            <a:pPr>
              <a:defRPr/>
            </a:pPr>
            <a:r>
              <a:rPr lang="en-US" sz="2400" dirty="0" smtClean="0"/>
              <a:t>Bonus #4: Setup SPCA on port 443/80</a:t>
            </a:r>
          </a:p>
          <a:p>
            <a:pPr lvl="1">
              <a:defRPr/>
            </a:pPr>
            <a:r>
              <a:rPr lang="en-US" sz="2000" dirty="0" smtClean="0"/>
              <a:t>Delete default IIS Web Site</a:t>
            </a:r>
          </a:p>
          <a:p>
            <a:pPr lvl="1">
              <a:defRPr/>
            </a:pPr>
            <a:r>
              <a:rPr lang="en-US" sz="2000" dirty="0" smtClean="0"/>
              <a:t>Assign dedicated IP (VIP if load balancing) to SPCA Web App</a:t>
            </a:r>
          </a:p>
          <a:p>
            <a:pPr lvl="1">
              <a:defRPr/>
            </a:pPr>
            <a:r>
              <a:rPr lang="en-US" sz="2000" dirty="0" smtClean="0"/>
              <a:t>Run STSADM to change the port(s)</a:t>
            </a:r>
          </a:p>
          <a:p>
            <a:pPr lvl="2">
              <a:defRPr/>
            </a:pPr>
            <a:r>
              <a:rPr lang="pt-BR" sz="1800" dirty="0" smtClean="0"/>
              <a:t>stsadm –o setadminport –port 80</a:t>
            </a:r>
          </a:p>
          <a:p>
            <a:pPr lvl="2">
              <a:defRPr/>
            </a:pPr>
            <a:r>
              <a:rPr lang="pt-BR" sz="1800" dirty="0" smtClean="0"/>
              <a:t>stsadm –o setadminport –ssl –port 443</a:t>
            </a:r>
            <a:endParaRPr lang="en-US" sz="1800" dirty="0" smtClean="0"/>
          </a:p>
          <a:p>
            <a:pPr lvl="1">
              <a:defRPr/>
            </a:pPr>
            <a:r>
              <a:rPr lang="en-US" sz="2000" dirty="0" smtClean="0"/>
              <a:t>Change Port to 80 and 443 in IIS, Assign Cert (if using SSL)</a:t>
            </a:r>
          </a:p>
          <a:p>
            <a:pPr lvl="1">
              <a:defRPr/>
            </a:pPr>
            <a:r>
              <a:rPr lang="en-US" sz="2000" dirty="0" smtClean="0"/>
              <a:t>Modify SPCA URL on SP Servers - </a:t>
            </a:r>
            <a:r>
              <a:rPr lang="en-US" sz="1800" dirty="0" smtClean="0"/>
              <a:t>“</a:t>
            </a:r>
            <a:r>
              <a:rPr lang="en-US" sz="1800" dirty="0" smtClean="0">
                <a:solidFill>
                  <a:srgbClr val="FF0000"/>
                </a:solidFill>
              </a:rPr>
              <a:t>HKLM\SOFTWARE\Microsoft\Shared Tools\Web Server Extensions\12.0\WSS\</a:t>
            </a:r>
            <a:r>
              <a:rPr lang="en-US" sz="1800" dirty="0" err="1" smtClean="0">
                <a:solidFill>
                  <a:srgbClr val="FF0000"/>
                </a:solidFill>
              </a:rPr>
              <a:t>CentralAdministrationURL</a:t>
            </a:r>
            <a:r>
              <a:rPr lang="en-US" sz="1800" dirty="0" smtClean="0"/>
              <a:t>”  (REG_SZ) = https://spca.companyabc.com/</a:t>
            </a:r>
          </a:p>
          <a:p>
            <a:pPr lvl="1">
              <a:defRPr/>
            </a:pPr>
            <a:r>
              <a:rPr lang="en-US" sz="2200" dirty="0" smtClean="0"/>
              <a:t>Change your default AAM to https://spca.companyabc.com</a:t>
            </a:r>
            <a:endParaRPr lang="en-US" sz="2000" dirty="0" smtClean="0"/>
          </a:p>
          <a:p>
            <a:pPr>
              <a:defRPr/>
            </a:pPr>
            <a:endParaRPr lang="en-US" sz="2400" dirty="0" smtClean="0"/>
          </a:p>
          <a:p>
            <a:pPr>
              <a:defRPr/>
            </a:pPr>
            <a:endParaRPr lang="en-US" sz="2400" dirty="0" smtClean="0"/>
          </a:p>
          <a:p>
            <a:pPr>
              <a:defRPr/>
            </a:pPr>
            <a:endParaRPr lang="en-US" sz="2800" dirty="0" smtClean="0"/>
          </a:p>
          <a:p>
            <a:pPr>
              <a:defRPr/>
            </a:pPr>
            <a:endParaRPr lang="en-US" sz="2800" dirty="0" smtClean="0"/>
          </a:p>
        </p:txBody>
      </p:sp>
      <p:sp>
        <p:nvSpPr>
          <p:cNvPr id="6" name="Title 1"/>
          <p:cNvSpPr>
            <a:spLocks noGrp="1"/>
          </p:cNvSpPr>
          <p:nvPr>
            <p:ph type="title"/>
          </p:nvPr>
        </p:nvSpPr>
        <p:spPr>
          <a:xfrm>
            <a:off x="457200" y="0"/>
            <a:ext cx="8686800" cy="1219200"/>
          </a:xfrm>
        </p:spPr>
        <p:txBody>
          <a:bodyPr>
            <a:normAutofit/>
          </a:bodyPr>
          <a:lstStyle/>
          <a:p>
            <a:r>
              <a:rPr lang="en-US" dirty="0" smtClean="0"/>
              <a:t>Kerberos</a:t>
            </a:r>
            <a:br>
              <a:rPr lang="en-US" dirty="0" smtClean="0"/>
            </a:br>
            <a:r>
              <a:rPr lang="en-US" sz="2400" dirty="0" smtClean="0">
                <a:solidFill>
                  <a:schemeClr val="accent1"/>
                </a:solidFill>
              </a:rPr>
              <a:t>Bonuses for SPCA and SSP – </a:t>
            </a:r>
            <a:r>
              <a:rPr lang="en-US" sz="2400" dirty="0" err="1" smtClean="0">
                <a:solidFill>
                  <a:schemeClr val="accent1"/>
                </a:solidFill>
              </a:rPr>
              <a:t>Kerberos,NLB</a:t>
            </a:r>
            <a:r>
              <a:rPr lang="en-US" sz="2400" dirty="0" smtClean="0">
                <a:solidFill>
                  <a:schemeClr val="accent1"/>
                </a:solidFill>
              </a:rPr>
              <a:t>, SSL, and Default Port</a:t>
            </a:r>
            <a:endParaRPr lang="en-US" dirty="0" smtClean="0">
              <a:solidFill>
                <a:schemeClr val="accent1"/>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smtClean="0"/>
              <a:t>Key Takeaways</a:t>
            </a:r>
          </a:p>
        </p:txBody>
      </p:sp>
      <p:sp>
        <p:nvSpPr>
          <p:cNvPr id="37891" name="Content Placeholder 2"/>
          <p:cNvSpPr>
            <a:spLocks noGrp="1"/>
          </p:cNvSpPr>
          <p:nvPr>
            <p:ph idx="1"/>
          </p:nvPr>
        </p:nvSpPr>
        <p:spPr/>
        <p:txBody>
          <a:bodyPr>
            <a:normAutofit/>
          </a:bodyPr>
          <a:lstStyle/>
          <a:p>
            <a:r>
              <a:rPr lang="en-US" sz="2400" dirty="0" smtClean="0"/>
              <a:t>Use multiple service accounts, definitely don’t mix Application Pool identity accounts with the farm admin accounts</a:t>
            </a:r>
          </a:p>
          <a:p>
            <a:r>
              <a:rPr lang="en-US" sz="2400" dirty="0" smtClean="0"/>
              <a:t>Use Kerberos when at all possible</a:t>
            </a:r>
          </a:p>
          <a:p>
            <a:r>
              <a:rPr lang="en-US" sz="2400" dirty="0" smtClean="0"/>
              <a:t>Use a SQL DB Alias for greatest flexibility with a SP Farm</a:t>
            </a:r>
          </a:p>
          <a:p>
            <a:r>
              <a:rPr lang="en-US" sz="2400" dirty="0" smtClean="0"/>
              <a:t>Consider DB Mirroring as a DR option</a:t>
            </a:r>
          </a:p>
          <a:p>
            <a:r>
              <a:rPr lang="en-US" sz="2400" dirty="0" smtClean="0"/>
              <a:t>A five server farm is the smallest that is highly available</a:t>
            </a:r>
          </a:p>
          <a:p>
            <a:r>
              <a:rPr lang="en-US" sz="2400" dirty="0" smtClean="0"/>
              <a:t>One last best practice – Don’t forget Antivirus and Backup</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228600"/>
            <a:ext cx="8229600" cy="1066800"/>
          </a:xfrm>
        </p:spPr>
        <p:txBody>
          <a:bodyPr/>
          <a:lstStyle/>
          <a:p>
            <a:pPr eaLnBrk="1" hangingPunct="1"/>
            <a:r>
              <a:rPr lang="en-US" dirty="0" smtClean="0"/>
              <a:t>For More Information</a:t>
            </a:r>
          </a:p>
        </p:txBody>
      </p:sp>
      <p:sp>
        <p:nvSpPr>
          <p:cNvPr id="50179" name="Rectangle 3"/>
          <p:cNvSpPr>
            <a:spLocks noGrp="1" noChangeArrowheads="1"/>
          </p:cNvSpPr>
          <p:nvPr>
            <p:ph idx="1"/>
          </p:nvPr>
        </p:nvSpPr>
        <p:spPr>
          <a:xfrm>
            <a:off x="457200" y="1066800"/>
            <a:ext cx="8229600" cy="4114800"/>
          </a:xfrm>
        </p:spPr>
        <p:txBody>
          <a:bodyPr>
            <a:normAutofit/>
          </a:bodyPr>
          <a:lstStyle/>
          <a:p>
            <a:pPr eaLnBrk="1" hangingPunct="1">
              <a:lnSpc>
                <a:spcPct val="80000"/>
              </a:lnSpc>
            </a:pPr>
            <a:r>
              <a:rPr lang="en-US" sz="2400" dirty="0" smtClean="0"/>
              <a:t>SharePoint 2007 Unleashed  and Teach Yourself SharePoint 2007 in 10 Minutes (</a:t>
            </a:r>
            <a:r>
              <a:rPr lang="en-US" sz="2400" dirty="0" smtClean="0">
                <a:hlinkClick r:id="rId3"/>
              </a:rPr>
              <a:t>http://www.samspublishing.com</a:t>
            </a:r>
            <a:r>
              <a:rPr lang="en-US" sz="2400" dirty="0" smtClean="0"/>
              <a:t>)</a:t>
            </a:r>
          </a:p>
          <a:p>
            <a:pPr>
              <a:lnSpc>
                <a:spcPct val="80000"/>
              </a:lnSpc>
            </a:pPr>
            <a:r>
              <a:rPr lang="en-US" sz="2400" dirty="0" smtClean="0"/>
              <a:t>Microsoft ‘</a:t>
            </a:r>
            <a:r>
              <a:rPr lang="en-US" sz="2400" dirty="0" err="1" smtClean="0"/>
              <a:t>Virtualizing</a:t>
            </a:r>
            <a:r>
              <a:rPr lang="en-US" sz="2400" dirty="0" smtClean="0"/>
              <a:t> SharePoint Infrastructure’ Whitepaper (</a:t>
            </a:r>
            <a:r>
              <a:rPr lang="en-US" sz="2400" dirty="0" smtClean="0">
                <a:hlinkClick r:id="rId4"/>
              </a:rPr>
              <a:t>http://tinyurl.com/virtualsp</a:t>
            </a:r>
            <a:r>
              <a:rPr lang="en-US" sz="2400" dirty="0" smtClean="0"/>
              <a:t> )</a:t>
            </a:r>
          </a:p>
          <a:p>
            <a:pPr>
              <a:lnSpc>
                <a:spcPct val="80000"/>
              </a:lnSpc>
            </a:pPr>
            <a:r>
              <a:rPr lang="en-US" sz="2400" dirty="0" smtClean="0"/>
              <a:t>Microsoft SharePoint SQL DB Mirroring Whitepaper (</a:t>
            </a:r>
            <a:r>
              <a:rPr lang="en-US" sz="2400" dirty="0" smtClean="0">
                <a:hlinkClick r:id="rId5"/>
              </a:rPr>
              <a:t>http://tinyurl.com/mirrorsp</a:t>
            </a:r>
            <a:r>
              <a:rPr lang="en-US" sz="2400" dirty="0" smtClean="0"/>
              <a:t>)</a:t>
            </a:r>
          </a:p>
          <a:p>
            <a:pPr>
              <a:lnSpc>
                <a:spcPct val="80000"/>
              </a:lnSpc>
            </a:pPr>
            <a:r>
              <a:rPr lang="en-US" sz="2400" dirty="0" smtClean="0"/>
              <a:t>Microsoft Guidance on SQL Log Shipping for SharePoint (</a:t>
            </a:r>
            <a:r>
              <a:rPr lang="en-US" sz="2400" dirty="0" smtClean="0">
                <a:hlinkClick r:id="rId6"/>
              </a:rPr>
              <a:t>http://tinyurl.com/logshipsp</a:t>
            </a:r>
            <a:r>
              <a:rPr lang="en-US" sz="2400" dirty="0" smtClean="0"/>
              <a:t>)</a:t>
            </a:r>
          </a:p>
          <a:p>
            <a:pPr>
              <a:lnSpc>
                <a:spcPct val="80000"/>
              </a:lnSpc>
            </a:pPr>
            <a:r>
              <a:rPr lang="en-US" sz="2400" dirty="0" smtClean="0"/>
              <a:t>Microsoft Guidance on Kerberos (</a:t>
            </a:r>
            <a:r>
              <a:rPr lang="en-US" sz="2400" dirty="0" smtClean="0">
                <a:hlinkClick r:id="rId7"/>
              </a:rPr>
              <a:t>http://tinyurl.com/kerbsp</a:t>
            </a:r>
            <a:r>
              <a:rPr lang="en-US" sz="2400" dirty="0" smtClean="0"/>
              <a:t>) </a:t>
            </a:r>
          </a:p>
          <a:p>
            <a:pPr eaLnBrk="1" hangingPunct="1">
              <a:lnSpc>
                <a:spcPct val="80000"/>
              </a:lnSpc>
            </a:pPr>
            <a:endParaRPr lang="en-US" sz="2400" dirty="0" smtClean="0"/>
          </a:p>
        </p:txBody>
      </p:sp>
      <p:pic>
        <p:nvPicPr>
          <p:cNvPr id="4" name="Picture 25" descr="SharePoint2007Unleashed-mod"/>
          <p:cNvPicPr>
            <a:picLocks noChangeAspect="1" noChangeArrowheads="1"/>
          </p:cNvPicPr>
          <p:nvPr/>
        </p:nvPicPr>
        <p:blipFill>
          <a:blip r:embed="rId8" cstate="print"/>
          <a:srcRect/>
          <a:stretch>
            <a:fillRect/>
          </a:stretch>
        </p:blipFill>
        <p:spPr bwMode="auto">
          <a:xfrm>
            <a:off x="990600" y="4495800"/>
            <a:ext cx="1600200" cy="2100919"/>
          </a:xfrm>
          <a:prstGeom prst="rect">
            <a:avLst/>
          </a:prstGeom>
          <a:noFill/>
          <a:ln w="9525">
            <a:noFill/>
            <a:miter lim="800000"/>
            <a:headEnd/>
            <a:tailEnd/>
          </a:ln>
        </p:spPr>
      </p:pic>
      <p:pic>
        <p:nvPicPr>
          <p:cNvPr id="5" name="Picture 2" descr="C:\Data\Books\14-Teach Yourself SharePoint 2007 in 10 Minutes\TYSP200710M.jpg"/>
          <p:cNvPicPr>
            <a:picLocks noChangeAspect="1" noChangeArrowheads="1"/>
          </p:cNvPicPr>
          <p:nvPr/>
        </p:nvPicPr>
        <p:blipFill>
          <a:blip r:embed="rId9" cstate="print"/>
          <a:srcRect/>
          <a:stretch>
            <a:fillRect/>
          </a:stretch>
        </p:blipFill>
        <p:spPr bwMode="auto">
          <a:xfrm>
            <a:off x="6858000" y="4495800"/>
            <a:ext cx="1389146" cy="2092231"/>
          </a:xfrm>
          <a:prstGeom prst="rect">
            <a:avLst/>
          </a:prstGeom>
          <a:noFill/>
          <a:ln w="9525">
            <a:noFill/>
            <a:miter lim="800000"/>
            <a:headEnd/>
            <a:tailEnd/>
          </a:ln>
        </p:spPr>
      </p:pic>
      <p:grpSp>
        <p:nvGrpSpPr>
          <p:cNvPr id="6" name="Group 23"/>
          <p:cNvGrpSpPr>
            <a:grpSpLocks/>
          </p:cNvGrpSpPr>
          <p:nvPr/>
        </p:nvGrpSpPr>
        <p:grpSpPr bwMode="auto">
          <a:xfrm>
            <a:off x="3352800" y="5943600"/>
            <a:ext cx="2514600" cy="914400"/>
            <a:chOff x="4343400" y="381000"/>
            <a:chExt cx="2514600" cy="914400"/>
          </a:xfrm>
        </p:grpSpPr>
        <p:sp>
          <p:nvSpPr>
            <p:cNvPr id="7" name="Rectangle 6"/>
            <p:cNvSpPr/>
            <p:nvPr/>
          </p:nvSpPr>
          <p:spPr>
            <a:xfrm>
              <a:off x="4343400" y="381000"/>
              <a:ext cx="2514600" cy="914400"/>
            </a:xfrm>
            <a:prstGeom prst="rect">
              <a:avLst/>
            </a:prstGeom>
            <a:gradFill flip="none" rotWithShape="1">
              <a:gsLst>
                <a:gs pos="80000">
                  <a:schemeClr val="tx1"/>
                </a:gs>
                <a:gs pos="94000">
                  <a:schemeClr val="bg2">
                    <a:alpha val="25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8" name="Picture 2" descr="c:\data\CCO\CCO Logo.jpg"/>
            <p:cNvPicPr>
              <a:picLocks noChangeAspect="1" noChangeArrowheads="1"/>
            </p:cNvPicPr>
            <p:nvPr/>
          </p:nvPicPr>
          <p:blipFill>
            <a:blip r:embed="rId10" cstate="print"/>
            <a:srcRect/>
            <a:stretch>
              <a:fillRect/>
            </a:stretch>
          </p:blipFill>
          <p:spPr bwMode="auto">
            <a:xfrm>
              <a:off x="4648200" y="533400"/>
              <a:ext cx="1943100" cy="657225"/>
            </a:xfrm>
            <a:prstGeom prst="rect">
              <a:avLst/>
            </a:prstGeom>
            <a:noFill/>
            <a:ln w="9525">
              <a:noFill/>
              <a:miter lim="800000"/>
              <a:headEnd/>
              <a:tailEnd/>
            </a:ln>
          </p:spPr>
        </p:pic>
      </p:grpSp>
      <p:sp>
        <p:nvSpPr>
          <p:cNvPr id="9" name="Content Placeholder 2"/>
          <p:cNvSpPr txBox="1">
            <a:spLocks/>
          </p:cNvSpPr>
          <p:nvPr/>
        </p:nvSpPr>
        <p:spPr>
          <a:xfrm>
            <a:off x="685800" y="4267200"/>
            <a:ext cx="7848600" cy="2286000"/>
          </a:xfrm>
          <a:prstGeom prst="rect">
            <a:avLst/>
          </a:prstGeom>
        </p:spPr>
        <p:txBody>
          <a:bodyPr vert="horz" lIns="91440">
            <a:normAutofit/>
          </a:bodyPr>
          <a:lstStyle/>
          <a:p>
            <a:pPr marL="320040" marR="0" lvl="0" indent="-320040" algn="ctr" defTabSz="914400" rtl="0" eaLnBrk="1" fontAlgn="auto" latinLnBrk="0" hangingPunct="1">
              <a:lnSpc>
                <a:spcPct val="100000"/>
              </a:lnSpc>
              <a:spcBef>
                <a:spcPct val="20000"/>
              </a:spcBef>
              <a:spcAft>
                <a:spcPts val="0"/>
              </a:spcAft>
              <a:buClr>
                <a:schemeClr val="accent1"/>
              </a:buClr>
              <a:buSzPct val="70000"/>
              <a:buFontTx/>
              <a:buNone/>
              <a:tabLst/>
              <a:defRPr/>
            </a:pPr>
            <a:r>
              <a:rPr kumimoji="0" lang="en-US" sz="2800" b="1" i="0" u="none" strike="noStrike" kern="1200" cap="none" spc="0" normalizeH="0" baseline="0" noProof="0" dirty="0" smtClean="0">
                <a:ln>
                  <a:noFill/>
                </a:ln>
                <a:solidFill>
                  <a:schemeClr val="tx1"/>
                </a:solidFill>
                <a:effectLst/>
                <a:uLnTx/>
                <a:uFillTx/>
                <a:latin typeface="+mn-lt"/>
                <a:ea typeface="+mn-ea"/>
                <a:cs typeface="+mn-cs"/>
              </a:rPr>
              <a:t>Thanks for attending!</a:t>
            </a:r>
          </a:p>
          <a:p>
            <a:pPr marL="320040" marR="0" lvl="0" indent="-320040" algn="ctr" defTabSz="914400" rtl="0" eaLnBrk="1" fontAlgn="auto" latinLnBrk="0" hangingPunct="1">
              <a:lnSpc>
                <a:spcPct val="100000"/>
              </a:lnSpc>
              <a:spcBef>
                <a:spcPct val="20000"/>
              </a:spcBef>
              <a:spcAft>
                <a:spcPts val="0"/>
              </a:spcAft>
              <a:buClr>
                <a:schemeClr val="accent1"/>
              </a:buClr>
              <a:buSzPct val="70000"/>
              <a:buFontTx/>
              <a:buNone/>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Michael Noel</a:t>
            </a:r>
          </a:p>
          <a:p>
            <a:pPr marL="320040" marR="0" lvl="0" indent="-320040" algn="ctr" defTabSz="914400" rtl="0" eaLnBrk="1" fontAlgn="auto" latinLnBrk="0" hangingPunct="1">
              <a:lnSpc>
                <a:spcPct val="100000"/>
              </a:lnSpc>
              <a:spcBef>
                <a:spcPct val="20000"/>
              </a:spcBef>
              <a:spcAft>
                <a:spcPts val="0"/>
              </a:spcAft>
              <a:buClr>
                <a:schemeClr val="accent1"/>
              </a:buClr>
              <a:buSzPct val="70000"/>
              <a:buFontTx/>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Twitter: @</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MichaelTNoel</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20040" marR="0" lvl="0" indent="-320040" algn="ctr" defTabSz="914400" rtl="0" eaLnBrk="1" fontAlgn="auto" latinLnBrk="0" hangingPunct="1">
              <a:lnSpc>
                <a:spcPct val="100000"/>
              </a:lnSpc>
              <a:spcBef>
                <a:spcPct val="20000"/>
              </a:spcBef>
              <a:spcAft>
                <a:spcPts val="0"/>
              </a:spcAft>
              <a:buClr>
                <a:schemeClr val="accent1"/>
              </a:buClr>
              <a:buSzPct val="70000"/>
              <a:buFontTx/>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www.cco.com</a:t>
            </a:r>
          </a:p>
          <a:p>
            <a:pPr marL="320040" marR="0" lvl="0" indent="-320040" algn="ctr" defTabSz="914400" rtl="0" eaLnBrk="1" fontAlgn="auto" latinLnBrk="0" hangingPunct="1">
              <a:lnSpc>
                <a:spcPct val="100000"/>
              </a:lnSpc>
              <a:spcBef>
                <a:spcPct val="20000"/>
              </a:spcBef>
              <a:spcAft>
                <a:spcPts val="0"/>
              </a:spcAft>
              <a:buClr>
                <a:schemeClr val="accent1"/>
              </a:buClr>
              <a:buSzPct val="70000"/>
              <a:buFontTx/>
              <a:buNone/>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20040" marR="0" lvl="0" indent="-320040" algn="ctr" defTabSz="914400" rtl="0" eaLnBrk="1" fontAlgn="auto" latinLnBrk="0" hangingPunct="1">
              <a:lnSpc>
                <a:spcPct val="100000"/>
              </a:lnSpc>
              <a:spcBef>
                <a:spcPct val="20000"/>
              </a:spcBef>
              <a:spcAft>
                <a:spcPts val="0"/>
              </a:spcAft>
              <a:buClr>
                <a:schemeClr val="accent1"/>
              </a:buClr>
              <a:buSzPct val="70000"/>
              <a:buFontTx/>
              <a:buNone/>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20040" marR="0" lvl="0" indent="-320040" algn="ctr" defTabSz="914400" rtl="0" eaLnBrk="1" fontAlgn="auto" latinLnBrk="0" hangingPunct="1">
              <a:lnSpc>
                <a:spcPct val="100000"/>
              </a:lnSpc>
              <a:spcBef>
                <a:spcPct val="20000"/>
              </a:spcBef>
              <a:spcAft>
                <a:spcPts val="0"/>
              </a:spcAft>
              <a:buClr>
                <a:schemeClr val="accent1"/>
              </a:buClr>
              <a:buSzPct val="70000"/>
              <a:buFontTx/>
              <a:buNone/>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D:\Users\Michael\Documents\Speaking\User Groups\2009-Egypt SPUG\DSC_0149.JPG"/>
          <p:cNvPicPr>
            <a:picLocks noChangeAspect="1" noChangeArrowheads="1"/>
          </p:cNvPicPr>
          <p:nvPr/>
        </p:nvPicPr>
        <p:blipFill>
          <a:blip r:embed="rId2" cstate="print"/>
          <a:srcRect/>
          <a:stretch>
            <a:fillRect/>
          </a:stretch>
        </p:blipFill>
        <p:spPr bwMode="auto">
          <a:xfrm>
            <a:off x="-381000" y="0"/>
            <a:ext cx="10241097" cy="6858000"/>
          </a:xfrm>
          <a:prstGeom prst="rect">
            <a:avLst/>
          </a:prstGeom>
          <a:noFill/>
        </p:spPr>
      </p:pic>
      <p:sp>
        <p:nvSpPr>
          <p:cNvPr id="52226" name="Title 1"/>
          <p:cNvSpPr>
            <a:spLocks noGrp="1"/>
          </p:cNvSpPr>
          <p:nvPr>
            <p:ph type="title"/>
          </p:nvPr>
        </p:nvSpPr>
        <p:spPr>
          <a:xfrm>
            <a:off x="2286000" y="0"/>
            <a:ext cx="6858000" cy="2590800"/>
          </a:xfrm>
        </p:spPr>
        <p:txBody>
          <a:bodyPr>
            <a:normAutofit fontScale="90000"/>
          </a:bodyPr>
          <a:lstStyle/>
          <a:p>
            <a:pPr algn="ctr"/>
            <a:r>
              <a:rPr lang="en-US" dirty="0" smtClean="0"/>
              <a:t/>
            </a:r>
            <a:br>
              <a:rPr lang="en-US" dirty="0" smtClean="0"/>
            </a:br>
            <a:r>
              <a:rPr lang="en-US" dirty="0" smtClean="0"/>
              <a:t>Thanks for having me at your user group in </a:t>
            </a:r>
            <a:r>
              <a:rPr lang="en-US" dirty="0" smtClean="0"/>
              <a:t>Egypt!</a:t>
            </a:r>
            <a:r>
              <a:rPr lang="en-US" dirty="0" smtClean="0"/>
              <a:t/>
            </a:r>
            <a:br>
              <a:rPr lang="en-US" dirty="0" smtClean="0"/>
            </a:br>
            <a:r>
              <a:rPr lang="en-US" dirty="0" smtClean="0"/>
              <a:t/>
            </a:r>
            <a:br>
              <a:rPr lang="en-US" dirty="0" smtClean="0"/>
            </a:br>
            <a:r>
              <a:rPr lang="en-US" dirty="0" smtClean="0"/>
              <a:t>Questions?</a:t>
            </a:r>
          </a:p>
        </p:txBody>
      </p:sp>
      <p:sp>
        <p:nvSpPr>
          <p:cNvPr id="52227" name="Content Placeholder 2"/>
          <p:cNvSpPr>
            <a:spLocks noGrp="1"/>
          </p:cNvSpPr>
          <p:nvPr>
            <p:ph idx="1"/>
          </p:nvPr>
        </p:nvSpPr>
        <p:spPr>
          <a:xfrm>
            <a:off x="0" y="4191000"/>
            <a:ext cx="7848600" cy="2286000"/>
          </a:xfrm>
        </p:spPr>
        <p:txBody>
          <a:bodyPr>
            <a:normAutofit/>
          </a:bodyPr>
          <a:lstStyle/>
          <a:p>
            <a:pPr algn="ctr">
              <a:buFontTx/>
              <a:buNone/>
            </a:pPr>
            <a:r>
              <a:rPr lang="en-US" sz="2800" b="1" dirty="0" smtClean="0"/>
              <a:t>Michael Noel</a:t>
            </a:r>
          </a:p>
          <a:p>
            <a:pPr algn="ctr">
              <a:buFontTx/>
              <a:buNone/>
            </a:pPr>
            <a:r>
              <a:rPr lang="en-US" sz="2800" b="1" dirty="0" smtClean="0"/>
              <a:t>Twitter: @</a:t>
            </a:r>
            <a:r>
              <a:rPr lang="en-US" sz="2800" b="1" dirty="0" err="1" smtClean="0"/>
              <a:t>michaelTnoel</a:t>
            </a:r>
            <a:endParaRPr lang="en-US" sz="2800" b="1" dirty="0" smtClean="0"/>
          </a:p>
          <a:p>
            <a:pPr algn="ctr">
              <a:buFontTx/>
              <a:buNone/>
            </a:pPr>
            <a:r>
              <a:rPr lang="en-US" sz="2800" b="1" dirty="0" smtClean="0"/>
              <a:t>www.cco.com</a:t>
            </a:r>
          </a:p>
          <a:p>
            <a:pPr algn="ctr">
              <a:buFontTx/>
              <a:buNone/>
            </a:pPr>
            <a:endParaRPr lang="en-US" sz="2800" dirty="0" smtClean="0"/>
          </a:p>
          <a:p>
            <a:pPr algn="ctr">
              <a:buFontTx/>
              <a:buNone/>
            </a:pPr>
            <a:endParaRPr lang="en-US" sz="2800" dirty="0" smtClean="0"/>
          </a:p>
          <a:p>
            <a:pPr algn="ctr">
              <a:buFontTx/>
              <a:buNone/>
            </a:pPr>
            <a:endParaRPr lang="en-US" sz="2800" dirty="0" smtClean="0"/>
          </a:p>
        </p:txBody>
      </p:sp>
      <p:grpSp>
        <p:nvGrpSpPr>
          <p:cNvPr id="2" name="Group 23"/>
          <p:cNvGrpSpPr>
            <a:grpSpLocks/>
          </p:cNvGrpSpPr>
          <p:nvPr/>
        </p:nvGrpSpPr>
        <p:grpSpPr bwMode="auto">
          <a:xfrm>
            <a:off x="2667000" y="5715000"/>
            <a:ext cx="2514600" cy="914400"/>
            <a:chOff x="4343400" y="381000"/>
            <a:chExt cx="2514600" cy="914400"/>
          </a:xfrm>
        </p:grpSpPr>
        <p:sp>
          <p:nvSpPr>
            <p:cNvPr id="6" name="Rectangle 5"/>
            <p:cNvSpPr/>
            <p:nvPr/>
          </p:nvSpPr>
          <p:spPr>
            <a:xfrm>
              <a:off x="4343400" y="381000"/>
              <a:ext cx="2514600" cy="914400"/>
            </a:xfrm>
            <a:prstGeom prst="rect">
              <a:avLst/>
            </a:prstGeom>
            <a:gradFill flip="none" rotWithShape="1">
              <a:gsLst>
                <a:gs pos="80000">
                  <a:schemeClr val="tx1"/>
                </a:gs>
                <a:gs pos="94000">
                  <a:schemeClr val="bg2">
                    <a:alpha val="25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2232" name="Picture 2" descr="c:\data\CCO\CCO Logo.jpg"/>
            <p:cNvPicPr>
              <a:picLocks noChangeAspect="1" noChangeArrowheads="1"/>
            </p:cNvPicPr>
            <p:nvPr/>
          </p:nvPicPr>
          <p:blipFill>
            <a:blip r:embed="rId3" cstate="print"/>
            <a:srcRect/>
            <a:stretch>
              <a:fillRect/>
            </a:stretch>
          </p:blipFill>
          <p:spPr bwMode="auto">
            <a:xfrm>
              <a:off x="4648200" y="533400"/>
              <a:ext cx="1943100" cy="657225"/>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theme/theme1.xml><?xml version="1.0" encoding="utf-8"?>
<a:theme xmlns:a="http://schemas.openxmlformats.org/drawingml/2006/main" name="Deluxe">
  <a:themeElements>
    <a:clrScheme name="Deluxe">
      <a:dk1>
        <a:sysClr val="windowText" lastClr="000000"/>
      </a:dk1>
      <a:lt1>
        <a:sysClr val="window" lastClr="FFFFFF"/>
      </a:lt1>
      <a:dk2>
        <a:srgbClr val="30356E"/>
      </a:dk2>
      <a:lt2>
        <a:srgbClr val="FFF9E5"/>
      </a:lt2>
      <a:accent1>
        <a:srgbClr val="CC4757"/>
      </a:accent1>
      <a:accent2>
        <a:srgbClr val="FF6F61"/>
      </a:accent2>
      <a:accent3>
        <a:srgbClr val="FF953E"/>
      </a:accent3>
      <a:accent4>
        <a:srgbClr val="F8BD52"/>
      </a:accent4>
      <a:accent5>
        <a:srgbClr val="46A6BD"/>
      </a:accent5>
      <a:accent6>
        <a:srgbClr val="5488BC"/>
      </a:accent6>
      <a:hlink>
        <a:srgbClr val="FA7D7A"/>
      </a:hlink>
      <a:folHlink>
        <a:srgbClr val="FFCF3E"/>
      </a:folHlink>
    </a:clrScheme>
    <a:fontScheme name="Deluxe">
      <a:maj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Deluxe">
      <a:fillStyleLst>
        <a:solidFill>
          <a:schemeClr val="phClr"/>
        </a:solidFill>
        <a:gradFill rotWithShape="1">
          <a:gsLst>
            <a:gs pos="0">
              <a:schemeClr val="phClr">
                <a:tint val="20000"/>
                <a:satMod val="280000"/>
              </a:schemeClr>
            </a:gs>
            <a:gs pos="14000">
              <a:schemeClr val="phClr">
                <a:tint val="37000"/>
                <a:satMod val="250000"/>
              </a:schemeClr>
            </a:gs>
            <a:gs pos="45000">
              <a:schemeClr val="phClr">
                <a:tint val="53000"/>
                <a:satMod val="220000"/>
              </a:schemeClr>
            </a:gs>
            <a:gs pos="65000">
              <a:schemeClr val="phClr">
                <a:tint val="53000"/>
                <a:satMod val="220000"/>
              </a:schemeClr>
            </a:gs>
            <a:gs pos="86000">
              <a:schemeClr val="phClr">
                <a:tint val="42000"/>
                <a:satMod val="240000"/>
              </a:schemeClr>
            </a:gs>
            <a:gs pos="100000">
              <a:schemeClr val="phClr">
                <a:tint val="20000"/>
                <a:satMod val="230000"/>
              </a:schemeClr>
            </a:gs>
          </a:gsLst>
          <a:lin ang="16200000" scaled="1"/>
        </a:gradFill>
        <a:gradFill rotWithShape="1">
          <a:gsLst>
            <a:gs pos="0">
              <a:schemeClr val="phClr">
                <a:shade val="75000"/>
                <a:satMod val="160000"/>
              </a:schemeClr>
            </a:gs>
            <a:gs pos="60000">
              <a:schemeClr val="phClr">
                <a:satMod val="150000"/>
              </a:schemeClr>
            </a:gs>
            <a:gs pos="100000">
              <a:schemeClr val="phClr">
                <a:tint val="75000"/>
                <a:satMod val="200000"/>
              </a:schemeClr>
            </a:gs>
          </a:gsLst>
          <a:lin ang="16200000" scaled="1"/>
        </a:gradFill>
      </a:fillStyleLst>
      <a:lnStyleLst>
        <a:ln w="9525" cap="flat" cmpd="sng" algn="ctr">
          <a:solidFill>
            <a:schemeClr val="phClr">
              <a:satMod val="140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outerShdw blurRad="50800" dist="25400" dir="5400000" rotWithShape="0">
              <a:srgbClr val="000000">
                <a:alpha val="43137"/>
              </a:srgbClr>
            </a:outerShdw>
          </a:effectLst>
        </a:effectStyle>
        <a:effectStyle>
          <a:effectLst>
            <a:outerShdw blurRad="50800" dist="25400" dir="5400000" rotWithShape="0">
              <a:srgbClr val="000000">
                <a:alpha val="43137"/>
              </a:srgbClr>
            </a:outerShdw>
          </a:effectLst>
          <a:scene3d>
            <a:camera prst="orthographicFront" fov="0">
              <a:rot lat="0" lon="0" rev="0"/>
            </a:camera>
            <a:lightRig rig="contrasting" dir="t">
              <a:rot lat="0" lon="0" rev="16500000"/>
            </a:lightRig>
          </a:scene3d>
          <a:sp3d prstMaterial="powder">
            <a:bevelT w="152400"/>
            <a:contourClr>
              <a:schemeClr val="phClr"/>
            </a:contourClr>
          </a:sp3d>
        </a:effectStyle>
        <a:effectStyle>
          <a:effectLst>
            <a:reflection blurRad="12700" stA="26000" endPos="28000" dist="38100" dir="5400000" sy="-100000"/>
          </a:effectLst>
          <a:scene3d>
            <a:camera prst="orthographicFront" fov="0">
              <a:rot lat="0" lon="0" rev="0"/>
            </a:camera>
            <a:lightRig rig="contrasting" dir="t">
              <a:rot lat="0" lon="0" rev="16500000"/>
            </a:lightRig>
          </a:scene3d>
          <a:sp3d prstMaterial="powder">
            <a:bevelT w="190500" h="101600"/>
            <a:contourClr>
              <a:schemeClr val="phClr"/>
            </a:contourClr>
          </a:sp3d>
        </a:effectStyle>
      </a:effectStyleLst>
      <a:bgFillStyleLst>
        <a:solidFill>
          <a:schemeClr val="phClr"/>
        </a:solidFill>
        <a:gradFill rotWithShape="1">
          <a:gsLst>
            <a:gs pos="0">
              <a:schemeClr val="phClr">
                <a:tint val="43000"/>
                <a:satMod val="1550000"/>
              </a:schemeClr>
            </a:gs>
            <a:gs pos="1000">
              <a:schemeClr val="phClr">
                <a:tint val="48000"/>
                <a:satMod val="1550000"/>
              </a:schemeClr>
            </a:gs>
            <a:gs pos="90000">
              <a:schemeClr val="phClr">
                <a:shade val="18000"/>
                <a:satMod val="275000"/>
              </a:schemeClr>
            </a:gs>
          </a:gsLst>
          <a:path path="circle">
            <a:fillToRect r="210000" b="300000"/>
          </a:path>
        </a:gradFill>
        <a:gradFill rotWithShape="1">
          <a:gsLst>
            <a:gs pos="5000">
              <a:schemeClr val="phClr">
                <a:tint val="38000"/>
                <a:satMod val="1800000"/>
              </a:schemeClr>
            </a:gs>
            <a:gs pos="5000">
              <a:schemeClr val="phClr">
                <a:tint val="40000"/>
                <a:satMod val="1800000"/>
              </a:schemeClr>
            </a:gs>
            <a:gs pos="90000">
              <a:schemeClr val="phClr">
                <a:shade val="18000"/>
                <a:satMod val="275000"/>
              </a:schemeClr>
            </a:gs>
          </a:gsLst>
          <a:path path="circle">
            <a:fillToRect l="20000" t="30000" r="135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26945106FD87C48B1B8F21EBEBA327D" ma:contentTypeVersion="1" ma:contentTypeDescription="Create a new document." ma:contentTypeScope="" ma:versionID="0558e1130b1540286d939cf9e9c0e75d">
  <xsd:schema xmlns:xsd="http://www.w3.org/2001/XMLSchema" xmlns:p="http://schemas.microsoft.com/office/2006/metadata/properties" xmlns:ns2="939acbc3-b90c-49f3-a77d-a53ec299fef7" targetNamespace="http://schemas.microsoft.com/office/2006/metadata/properties" ma:root="true" ma:fieldsID="7f66b661cd2815e6ea56aeb28c3361a1" ns2:_="">
    <xsd:import namespace="939acbc3-b90c-49f3-a77d-a53ec299fef7"/>
    <xsd:element name="properties">
      <xsd:complexType>
        <xsd:sequence>
          <xsd:element name="documentManagement">
            <xsd:complexType>
              <xsd:all>
                <xsd:element ref="ns2:Presentation_x0020_Notes_x0020_and_x0020_Links" minOccurs="0"/>
              </xsd:all>
            </xsd:complexType>
          </xsd:element>
        </xsd:sequence>
      </xsd:complexType>
    </xsd:element>
  </xsd:schema>
  <xsd:schema xmlns:xsd="http://www.w3.org/2001/XMLSchema" xmlns:dms="http://schemas.microsoft.com/office/2006/documentManagement/types" targetNamespace="939acbc3-b90c-49f3-a77d-a53ec299fef7" elementFormDefault="qualified">
    <xsd:import namespace="http://schemas.microsoft.com/office/2006/documentManagement/types"/>
    <xsd:element name="Presentation_x0020_Notes_x0020_and_x0020_Links" ma:index="8" nillable="true" ma:displayName="Presentation Notes and Links" ma:internalName="Presentation_x0020_Notes_x0020_and_x0020_Links">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resentation_x0020_Notes_x0020_and_x0020_Links xmlns="939acbc3-b90c-49f3-a77d-a53ec299fef7">Michael Noel</Presentation_x0020_Notes_x0020_and_x0020_Links>
  </documentManagement>
</p:properties>
</file>

<file path=customXml/itemProps1.xml><?xml version="1.0" encoding="utf-8"?>
<ds:datastoreItem xmlns:ds="http://schemas.openxmlformats.org/officeDocument/2006/customXml" ds:itemID="{91A25018-FF81-47D9-A838-91491A8C7241}"/>
</file>

<file path=customXml/itemProps2.xml><?xml version="1.0" encoding="utf-8"?>
<ds:datastoreItem xmlns:ds="http://schemas.openxmlformats.org/officeDocument/2006/customXml" ds:itemID="{DB093082-C4DE-4F1D-BBF6-D13F3AFE17F5}"/>
</file>

<file path=customXml/itemProps3.xml><?xml version="1.0" encoding="utf-8"?>
<ds:datastoreItem xmlns:ds="http://schemas.openxmlformats.org/officeDocument/2006/customXml" ds:itemID="{46197FF5-9100-42C0-BC39-9EC3CD5C33F0}"/>
</file>

<file path=docProps/app.xml><?xml version="1.0" encoding="utf-8"?>
<Properties xmlns="http://schemas.openxmlformats.org/officeDocument/2006/extended-properties" xmlns:vt="http://schemas.openxmlformats.org/officeDocument/2006/docPropsVTypes">
  <Template>Deluxe</Template>
  <TotalTime>765</TotalTime>
  <Words>2996</Words>
  <Application>Microsoft Office PowerPoint</Application>
  <PresentationFormat>On-screen Show (4:3)</PresentationFormat>
  <Paragraphs>327</Paragraphs>
  <Slides>49</Slides>
  <Notes>15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1" baseType="lpstr">
      <vt:lpstr>Deluxe</vt:lpstr>
      <vt:lpstr>Visio</vt:lpstr>
      <vt:lpstr>Building the ‘Perfect’ SharePoint Farm</vt:lpstr>
      <vt:lpstr>Michael Noel</vt:lpstr>
      <vt:lpstr>Session Objectives And Agenda</vt:lpstr>
      <vt:lpstr>Architecting the Farm</vt:lpstr>
      <vt:lpstr>Farm Architecture All-in-One Farm</vt:lpstr>
      <vt:lpstr>Farm Architecture Dedicated SQL Database Server</vt:lpstr>
      <vt:lpstr>Farm Architecture Smallest Highly-Available Farm</vt:lpstr>
      <vt:lpstr>Farm Architecture Scalable Farm</vt:lpstr>
      <vt:lpstr>Virtualized Farm Architecture</vt:lpstr>
      <vt:lpstr>Virtualized Farm Architecture Virtualization of SharePoint as a Good Thing</vt:lpstr>
      <vt:lpstr>Virtualized Farm Architecture Microsoft Virtualization Licensing</vt:lpstr>
      <vt:lpstr>Slide 12</vt:lpstr>
      <vt:lpstr>Slide 13</vt:lpstr>
      <vt:lpstr>Slide 14</vt:lpstr>
      <vt:lpstr>Multiple Hosts – Scale Out</vt:lpstr>
      <vt:lpstr>Content Database and Site Collection Architecture</vt:lpstr>
      <vt:lpstr>Content Database and Site Collection Planning Distribute by Default</vt:lpstr>
      <vt:lpstr>Sample SP Logical Architecture</vt:lpstr>
      <vt:lpstr>Content Database Mirroring</vt:lpstr>
      <vt:lpstr>SQL Database Mirroring HA Solutions using Mirrored Copies of SharePoint Databases</vt:lpstr>
      <vt:lpstr>SQL Database Mirroring SQL Mirroring Modes</vt:lpstr>
      <vt:lpstr>SQL Mirroring Designs Various SharePoint Mirrored DB Options</vt:lpstr>
      <vt:lpstr>Single Site HA Mirrored Farm</vt:lpstr>
      <vt:lpstr>Cross-Site Mirrored HA Farm</vt:lpstr>
      <vt:lpstr>Two Farm / Mirrored Content DBs</vt:lpstr>
      <vt:lpstr>Hardware / Software</vt:lpstr>
      <vt:lpstr>Hardware Planning Considerations Disk, Memory, and Processor</vt:lpstr>
      <vt:lpstr>Operating System Best practices Versions</vt:lpstr>
      <vt:lpstr>Operating System Best practices SQL Server</vt:lpstr>
      <vt:lpstr>SharePoint Installation</vt:lpstr>
      <vt:lpstr>SharePoint Installation Service Accounts</vt:lpstr>
      <vt:lpstr>SharePoint Installation Installation Process</vt:lpstr>
      <vt:lpstr>SharePoint Installation Installation Process</vt:lpstr>
      <vt:lpstr>SharePoint Installation Command-line Installation of SharePoint</vt:lpstr>
      <vt:lpstr>Creating A Farm</vt:lpstr>
      <vt:lpstr>Creating the Farm Running the Config Wizard to Install Servers</vt:lpstr>
      <vt:lpstr>Creating the Farm Using a SQL Alias</vt:lpstr>
      <vt:lpstr>Creating the Farm Network Load Balancing</vt:lpstr>
      <vt:lpstr>Kerberos</vt:lpstr>
      <vt:lpstr>Kerberos Best practice: Enable Kerberos!</vt:lpstr>
      <vt:lpstr>Kerberos Step 1: Create the Service Principal Names</vt:lpstr>
      <vt:lpstr>Kerberos Step 2: Enable Kerberos from SP Servers to SQL</vt:lpstr>
      <vt:lpstr>Kerberos  Step 3: Allow  User and Computer Accounts to Delegate</vt:lpstr>
      <vt:lpstr>Kerberos  Step 4 (Windows 2008 only): Edit ApplicationHost.config file</vt:lpstr>
      <vt:lpstr>Kerberos Step 5:  Enable Kerberos on Web Application</vt:lpstr>
      <vt:lpstr>Kerberos Bonuses for SPCA and SSP – Kerberos,NLB, SSL, and Default Port</vt:lpstr>
      <vt:lpstr>Key Takeaways</vt:lpstr>
      <vt:lpstr>For More Information</vt:lpstr>
      <vt:lpstr> Thanks for having me at your user group in Egypt!  Questions?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Perfect SharePoint Farm</dc:title>
  <dc:creator>Michael</dc:creator>
  <cp:lastModifiedBy>Michael</cp:lastModifiedBy>
  <cp:revision>111</cp:revision>
  <dcterms:created xsi:type="dcterms:W3CDTF">2006-08-16T00:00:00Z</dcterms:created>
  <dcterms:modified xsi:type="dcterms:W3CDTF">2009-06-13T16:48:25Z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0x010100726945106FD87C48B1B8F21EBEBA327D</vt:lpwstr>
  </property>
</Properties>
</file>